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sldIdLst>
    <p:sldId id="259" r:id="rId2"/>
    <p:sldId id="260" r:id="rId3"/>
    <p:sldId id="261" r:id="rId4"/>
    <p:sldId id="276" r:id="rId5"/>
    <p:sldId id="277" r:id="rId6"/>
    <p:sldId id="280" r:id="rId7"/>
    <p:sldId id="267" r:id="rId8"/>
    <p:sldId id="264" r:id="rId9"/>
    <p:sldId id="269" r:id="rId10"/>
    <p:sldId id="281" r:id="rId11"/>
    <p:sldId id="282" r:id="rId12"/>
    <p:sldId id="262" r:id="rId13"/>
    <p:sldId id="263" r:id="rId14"/>
    <p:sldId id="266" r:id="rId15"/>
    <p:sldId id="283" r:id="rId16"/>
    <p:sldId id="285" r:id="rId17"/>
    <p:sldId id="286" r:id="rId18"/>
    <p:sldId id="287" r:id="rId19"/>
    <p:sldId id="288" r:id="rId20"/>
    <p:sldId id="7138" r:id="rId21"/>
    <p:sldId id="292" r:id="rId22"/>
    <p:sldId id="275" r:id="rId23"/>
    <p:sldId id="278" r:id="rId24"/>
    <p:sldId id="279" r:id="rId25"/>
    <p:sldId id="289" r:id="rId26"/>
    <p:sldId id="271" r:id="rId27"/>
    <p:sldId id="273" r:id="rId28"/>
    <p:sldId id="290" r:id="rId29"/>
    <p:sldId id="270" r:id="rId30"/>
    <p:sldId id="291" r:id="rId31"/>
    <p:sldId id="293" r:id="rId32"/>
    <p:sldId id="268" r:id="rId33"/>
    <p:sldId id="294" r:id="rId34"/>
    <p:sldId id="295" r:id="rId35"/>
    <p:sldId id="296" r:id="rId36"/>
    <p:sldId id="7132" r:id="rId37"/>
    <p:sldId id="7133" r:id="rId38"/>
    <p:sldId id="7134" r:id="rId39"/>
    <p:sldId id="297" r:id="rId40"/>
    <p:sldId id="7135" r:id="rId41"/>
    <p:sldId id="274" r:id="rId42"/>
    <p:sldId id="7136" r:id="rId43"/>
    <p:sldId id="7137" r:id="rId44"/>
    <p:sldId id="272" r:id="rId45"/>
    <p:sldId id="265" r:id="rId46"/>
    <p:sldId id="258" r:id="rId4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FF"/>
    <a:srgbClr val="00FF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59" d="100"/>
          <a:sy n="59" d="100"/>
        </p:scale>
        <p:origin x="868" y="44"/>
      </p:cViewPr>
      <p:guideLst/>
    </p:cSldViewPr>
  </p:slideViewPr>
  <p:notesTextViewPr>
    <p:cViewPr>
      <p:scale>
        <a:sx n="70" d="100"/>
        <a:sy n="7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46BC0E-3D9E-AD47-A71F-225F1F3A3655}" type="datetimeFigureOut">
              <a:rPr kumimoji="1" lang="zh-CN" altLang="en-US" smtClean="0"/>
              <a:t>2024/2/4</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D56B20-EAE6-AD49-B531-D228C4479B15}" type="slidenum">
              <a:rPr kumimoji="1" lang="zh-CN" altLang="en-US" smtClean="0"/>
              <a:t>‹#›</a:t>
            </a:fld>
            <a:endParaRPr kumimoji="1" lang="zh-CN" altLang="en-US"/>
          </a:p>
        </p:txBody>
      </p:sp>
    </p:spTree>
    <p:extLst>
      <p:ext uri="{BB962C8B-B14F-4D97-AF65-F5344CB8AC3E}">
        <p14:creationId xmlns:p14="http://schemas.microsoft.com/office/powerpoint/2010/main" val="45852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4D56B20-EAE6-AD49-B531-D228C4479B15}" type="slidenum">
              <a:rPr kumimoji="1" lang="zh-CN" altLang="en-US" smtClean="0"/>
              <a:t>46</a:t>
            </a:fld>
            <a:endParaRPr kumimoji="1" lang="zh-CN" altLang="en-US"/>
          </a:p>
        </p:txBody>
      </p:sp>
    </p:spTree>
    <p:extLst>
      <p:ext uri="{BB962C8B-B14F-4D97-AF65-F5344CB8AC3E}">
        <p14:creationId xmlns:p14="http://schemas.microsoft.com/office/powerpoint/2010/main" val="13256716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03FE80-F007-0549-B04E-00A7E591FA26}"/>
              </a:ext>
            </a:extLst>
          </p:cNvPr>
          <p:cNvSpPr>
            <a:spLocks noGrp="1"/>
          </p:cNvSpPr>
          <p:nvPr>
            <p:ph type="ctrTitle"/>
          </p:nvPr>
        </p:nvSpPr>
        <p:spPr>
          <a:xfrm>
            <a:off x="306410" y="2412476"/>
            <a:ext cx="6685280" cy="1881863"/>
          </a:xfrm>
        </p:spPr>
        <p:txBody>
          <a:bodyPr anchor="b"/>
          <a:lstStyle>
            <a:lvl1pPr algn="l">
              <a:defRPr sz="6000" b="1"/>
            </a:lvl1pPr>
          </a:lstStyle>
          <a:p>
            <a:r>
              <a:rPr kumimoji="1" lang="zh-CN" altLang="en-US" dirty="0"/>
              <a:t>单击此处编辑母版标题样式</a:t>
            </a:r>
          </a:p>
        </p:txBody>
      </p:sp>
      <p:pic>
        <p:nvPicPr>
          <p:cNvPr id="9" name="图片 8">
            <a:extLst>
              <a:ext uri="{FF2B5EF4-FFF2-40B4-BE49-F238E27FC236}">
                <a16:creationId xmlns:a16="http://schemas.microsoft.com/office/drawing/2014/main" id="{21A7B790-F972-BCB8-6F4A-CA14E6B6B278}"/>
              </a:ext>
            </a:extLst>
          </p:cNvPr>
          <p:cNvPicPr>
            <a:picLocks noChangeAspect="1"/>
          </p:cNvPicPr>
          <p:nvPr userDrawn="1"/>
        </p:nvPicPr>
        <p:blipFill>
          <a:blip r:embed="rId2"/>
          <a:srcRect/>
          <a:stretch/>
        </p:blipFill>
        <p:spPr>
          <a:xfrm>
            <a:off x="9358782" y="247539"/>
            <a:ext cx="2363414" cy="786586"/>
          </a:xfrm>
          <a:prstGeom prst="rect">
            <a:avLst/>
          </a:prstGeom>
        </p:spPr>
      </p:pic>
      <p:pic>
        <p:nvPicPr>
          <p:cNvPr id="10" name="图片 9">
            <a:extLst>
              <a:ext uri="{FF2B5EF4-FFF2-40B4-BE49-F238E27FC236}">
                <a16:creationId xmlns:a16="http://schemas.microsoft.com/office/drawing/2014/main" id="{DE51ED99-06D8-08E8-3419-762B0BE60368}"/>
              </a:ext>
            </a:extLst>
          </p:cNvPr>
          <p:cNvPicPr>
            <a:picLocks noChangeAspect="1"/>
          </p:cNvPicPr>
          <p:nvPr userDrawn="1"/>
        </p:nvPicPr>
        <p:blipFill>
          <a:blip r:embed="rId3"/>
          <a:stretch>
            <a:fillRect/>
          </a:stretch>
        </p:blipFill>
        <p:spPr>
          <a:xfrm>
            <a:off x="830316" y="1694325"/>
            <a:ext cx="5265683" cy="459095"/>
          </a:xfrm>
          <a:prstGeom prst="rect">
            <a:avLst/>
          </a:prstGeom>
        </p:spPr>
      </p:pic>
      <p:pic>
        <p:nvPicPr>
          <p:cNvPr id="11" name="图片 10" descr="卡通画&#10;&#10;描述已自动生成">
            <a:extLst>
              <a:ext uri="{FF2B5EF4-FFF2-40B4-BE49-F238E27FC236}">
                <a16:creationId xmlns:a16="http://schemas.microsoft.com/office/drawing/2014/main" id="{9E35002B-EC7A-FF51-E4D8-590DC6FFCFB2}"/>
              </a:ext>
            </a:extLst>
          </p:cNvPr>
          <p:cNvPicPr>
            <a:picLocks noChangeAspect="1"/>
          </p:cNvPicPr>
          <p:nvPr userDrawn="1"/>
        </p:nvPicPr>
        <p:blipFill>
          <a:blip r:embed="rId4"/>
          <a:stretch>
            <a:fillRect/>
          </a:stretch>
        </p:blipFill>
        <p:spPr>
          <a:xfrm>
            <a:off x="742512" y="380497"/>
            <a:ext cx="1422619" cy="171025"/>
          </a:xfrm>
          <a:prstGeom prst="rect">
            <a:avLst/>
          </a:prstGeom>
        </p:spPr>
      </p:pic>
      <p:pic>
        <p:nvPicPr>
          <p:cNvPr id="13" name="图片 12">
            <a:extLst>
              <a:ext uri="{FF2B5EF4-FFF2-40B4-BE49-F238E27FC236}">
                <a16:creationId xmlns:a16="http://schemas.microsoft.com/office/drawing/2014/main" id="{F51AF667-89E6-E14A-9C76-74C28E4E66AB}"/>
              </a:ext>
            </a:extLst>
          </p:cNvPr>
          <p:cNvPicPr>
            <a:picLocks noChangeAspect="1"/>
          </p:cNvPicPr>
          <p:nvPr userDrawn="1"/>
        </p:nvPicPr>
        <p:blipFill>
          <a:blip r:embed="rId5"/>
          <a:stretch>
            <a:fillRect/>
          </a:stretch>
        </p:blipFill>
        <p:spPr>
          <a:xfrm>
            <a:off x="9924612" y="6461479"/>
            <a:ext cx="1922736" cy="187515"/>
          </a:xfrm>
          <a:prstGeom prst="rect">
            <a:avLst/>
          </a:prstGeom>
        </p:spPr>
      </p:pic>
      <p:pic>
        <p:nvPicPr>
          <p:cNvPr id="15" name="图片 14" descr="图片包含 图形用户界面&#10;&#10;描述已自动生成">
            <a:extLst>
              <a:ext uri="{FF2B5EF4-FFF2-40B4-BE49-F238E27FC236}">
                <a16:creationId xmlns:a16="http://schemas.microsoft.com/office/drawing/2014/main" id="{AA8CC907-6ED5-A6B4-2DC4-967D4D127051}"/>
              </a:ext>
            </a:extLst>
          </p:cNvPr>
          <p:cNvPicPr>
            <a:picLocks noChangeAspect="1"/>
          </p:cNvPicPr>
          <p:nvPr userDrawn="1"/>
        </p:nvPicPr>
        <p:blipFill>
          <a:blip r:embed="rId6"/>
          <a:stretch>
            <a:fillRect/>
          </a:stretch>
        </p:blipFill>
        <p:spPr>
          <a:xfrm>
            <a:off x="6991690" y="1595438"/>
            <a:ext cx="4921033" cy="4066576"/>
          </a:xfrm>
          <a:prstGeom prst="rect">
            <a:avLst/>
          </a:prstGeom>
        </p:spPr>
      </p:pic>
    </p:spTree>
    <p:extLst>
      <p:ext uri="{BB962C8B-B14F-4D97-AF65-F5344CB8AC3E}">
        <p14:creationId xmlns:p14="http://schemas.microsoft.com/office/powerpoint/2010/main" val="16263239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10EF46-D5F3-264B-9C50-F96E90B5C483}"/>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761183B1-DAD1-A84F-8827-571999DD1719}"/>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FFDE549A-BDCA-3A41-8082-15AA423CA3B2}"/>
              </a:ext>
            </a:extLst>
          </p:cNvPr>
          <p:cNvSpPr>
            <a:spLocks noGrp="1"/>
          </p:cNvSpPr>
          <p:nvPr>
            <p:ph type="dt" sz="half" idx="10"/>
          </p:nvPr>
        </p:nvSpPr>
        <p:spPr/>
        <p:txBody>
          <a:bodyPr/>
          <a:lstStyle/>
          <a:p>
            <a:fld id="{272DEA61-FD7F-7E42-8996-47F2197A2754}" type="datetimeFigureOut">
              <a:rPr kumimoji="1" lang="zh-CN" altLang="en-US" smtClean="0"/>
              <a:t>2024/2/4</a:t>
            </a:fld>
            <a:endParaRPr kumimoji="1" lang="zh-CN" altLang="en-US"/>
          </a:p>
        </p:txBody>
      </p:sp>
      <p:sp>
        <p:nvSpPr>
          <p:cNvPr id="5" name="页脚占位符 4">
            <a:extLst>
              <a:ext uri="{FF2B5EF4-FFF2-40B4-BE49-F238E27FC236}">
                <a16:creationId xmlns:a16="http://schemas.microsoft.com/office/drawing/2014/main" id="{4310211C-0490-F047-8270-08CF89DE275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2AD1EB6-34D9-4B4E-882E-5AAF7EE81664}"/>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34450993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6BD810C-2B70-AF46-960B-1C516278B1E5}"/>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C908CE3B-62EF-7B41-959B-1FFB10C08508}"/>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C6938F5-095D-2240-9CAF-9DB95F449649}"/>
              </a:ext>
            </a:extLst>
          </p:cNvPr>
          <p:cNvSpPr>
            <a:spLocks noGrp="1"/>
          </p:cNvSpPr>
          <p:nvPr>
            <p:ph type="dt" sz="half" idx="10"/>
          </p:nvPr>
        </p:nvSpPr>
        <p:spPr/>
        <p:txBody>
          <a:bodyPr/>
          <a:lstStyle/>
          <a:p>
            <a:fld id="{272DEA61-FD7F-7E42-8996-47F2197A2754}" type="datetimeFigureOut">
              <a:rPr kumimoji="1" lang="zh-CN" altLang="en-US" smtClean="0"/>
              <a:t>2024/2/4</a:t>
            </a:fld>
            <a:endParaRPr kumimoji="1" lang="zh-CN" altLang="en-US"/>
          </a:p>
        </p:txBody>
      </p:sp>
      <p:sp>
        <p:nvSpPr>
          <p:cNvPr id="5" name="页脚占位符 4">
            <a:extLst>
              <a:ext uri="{FF2B5EF4-FFF2-40B4-BE49-F238E27FC236}">
                <a16:creationId xmlns:a16="http://schemas.microsoft.com/office/drawing/2014/main" id="{4DF882B9-BA91-5A4A-AB28-538B73705E61}"/>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4BA61C61-3E97-664C-9434-B8DDE84188D3}"/>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2135126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5E75CE-1932-724E-80C0-FAEB33FBC826}"/>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2F326339-EF9D-F445-B1D9-1E67239BB939}"/>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8541A103-E975-7049-A021-7291CD8BEA2A}"/>
              </a:ext>
            </a:extLst>
          </p:cNvPr>
          <p:cNvSpPr>
            <a:spLocks noGrp="1"/>
          </p:cNvSpPr>
          <p:nvPr>
            <p:ph type="dt" sz="half" idx="10"/>
          </p:nvPr>
        </p:nvSpPr>
        <p:spPr/>
        <p:txBody>
          <a:bodyPr/>
          <a:lstStyle/>
          <a:p>
            <a:fld id="{272DEA61-FD7F-7E42-8996-47F2197A2754}" type="datetimeFigureOut">
              <a:rPr kumimoji="1" lang="zh-CN" altLang="en-US" smtClean="0"/>
              <a:t>2024/2/4</a:t>
            </a:fld>
            <a:endParaRPr kumimoji="1" lang="zh-CN" altLang="en-US"/>
          </a:p>
        </p:txBody>
      </p:sp>
      <p:sp>
        <p:nvSpPr>
          <p:cNvPr id="5" name="页脚占位符 4">
            <a:extLst>
              <a:ext uri="{FF2B5EF4-FFF2-40B4-BE49-F238E27FC236}">
                <a16:creationId xmlns:a16="http://schemas.microsoft.com/office/drawing/2014/main" id="{893A1269-8BA8-D746-98F9-CD6254EC9CD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8176056-4DA2-2E4F-A681-8AB016B22EAB}"/>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pic>
        <p:nvPicPr>
          <p:cNvPr id="8" name="图片 7" descr="图标&#10;&#10;描述已自动生成">
            <a:extLst>
              <a:ext uri="{FF2B5EF4-FFF2-40B4-BE49-F238E27FC236}">
                <a16:creationId xmlns:a16="http://schemas.microsoft.com/office/drawing/2014/main" id="{1110583F-9F3B-706C-B3C8-B065A90EFFD6}"/>
              </a:ext>
            </a:extLst>
          </p:cNvPr>
          <p:cNvPicPr>
            <a:picLocks noChangeAspect="1"/>
          </p:cNvPicPr>
          <p:nvPr userDrawn="1"/>
        </p:nvPicPr>
        <p:blipFill>
          <a:blip r:embed="rId2"/>
          <a:stretch>
            <a:fillRect/>
          </a:stretch>
        </p:blipFill>
        <p:spPr>
          <a:xfrm>
            <a:off x="169391" y="754856"/>
            <a:ext cx="546100" cy="546100"/>
          </a:xfrm>
          <a:prstGeom prst="rect">
            <a:avLst/>
          </a:prstGeom>
        </p:spPr>
      </p:pic>
    </p:spTree>
    <p:extLst>
      <p:ext uri="{BB962C8B-B14F-4D97-AF65-F5344CB8AC3E}">
        <p14:creationId xmlns:p14="http://schemas.microsoft.com/office/powerpoint/2010/main" val="2042885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B0E8CF-8957-BA41-93F5-A7432EB02DE1}"/>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320FDA73-E3E1-7D4A-93DD-F795B97AB9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5E005A51-588C-FD41-BE26-11B5455C9A7E}"/>
              </a:ext>
            </a:extLst>
          </p:cNvPr>
          <p:cNvSpPr>
            <a:spLocks noGrp="1"/>
          </p:cNvSpPr>
          <p:nvPr>
            <p:ph type="dt" sz="half" idx="10"/>
          </p:nvPr>
        </p:nvSpPr>
        <p:spPr/>
        <p:txBody>
          <a:bodyPr/>
          <a:lstStyle/>
          <a:p>
            <a:fld id="{272DEA61-FD7F-7E42-8996-47F2197A2754}" type="datetimeFigureOut">
              <a:rPr kumimoji="1" lang="zh-CN" altLang="en-US" smtClean="0"/>
              <a:t>2024/2/4</a:t>
            </a:fld>
            <a:endParaRPr kumimoji="1" lang="zh-CN" altLang="en-US"/>
          </a:p>
        </p:txBody>
      </p:sp>
      <p:sp>
        <p:nvSpPr>
          <p:cNvPr id="5" name="页脚占位符 4">
            <a:extLst>
              <a:ext uri="{FF2B5EF4-FFF2-40B4-BE49-F238E27FC236}">
                <a16:creationId xmlns:a16="http://schemas.microsoft.com/office/drawing/2014/main" id="{CF9D4BEC-04F2-0545-8673-9CABEEA41EA1}"/>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C131CA31-82E8-8D47-8E27-FB56D9903514}"/>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3920852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C3F3F6-92DC-F048-B129-77967C74126F}"/>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79F13D74-A128-F246-A2C3-FA3BD5269CF3}"/>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58EA059B-890E-A145-B88D-F6B9D124013D}"/>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2581BCB7-9F42-BF4C-BABD-5E56F2E83AFB}"/>
              </a:ext>
            </a:extLst>
          </p:cNvPr>
          <p:cNvSpPr>
            <a:spLocks noGrp="1"/>
          </p:cNvSpPr>
          <p:nvPr>
            <p:ph type="dt" sz="half" idx="10"/>
          </p:nvPr>
        </p:nvSpPr>
        <p:spPr/>
        <p:txBody>
          <a:bodyPr/>
          <a:lstStyle/>
          <a:p>
            <a:fld id="{272DEA61-FD7F-7E42-8996-47F2197A2754}" type="datetimeFigureOut">
              <a:rPr kumimoji="1" lang="zh-CN" altLang="en-US" smtClean="0"/>
              <a:t>2024/2/4</a:t>
            </a:fld>
            <a:endParaRPr kumimoji="1" lang="zh-CN" altLang="en-US"/>
          </a:p>
        </p:txBody>
      </p:sp>
      <p:sp>
        <p:nvSpPr>
          <p:cNvPr id="6" name="页脚占位符 5">
            <a:extLst>
              <a:ext uri="{FF2B5EF4-FFF2-40B4-BE49-F238E27FC236}">
                <a16:creationId xmlns:a16="http://schemas.microsoft.com/office/drawing/2014/main" id="{3C76A82C-851D-1B4B-A734-FD05DAF3BD9A}"/>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6C5B2885-4F24-D94A-8A97-391BC519903F}"/>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519600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019E4E-46B5-3B45-8DA4-D1D34B08E81D}"/>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7A1A9633-FA0D-B44B-A177-A2CBE220AE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99C6536C-6536-6040-9D60-F6D276B70014}"/>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03EBC514-62AE-0447-84DF-AB11DB2C4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31AF9E8A-0D96-3249-9355-ABF0602D6560}"/>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51B85C5D-ADC9-0144-BE92-FDC35028660A}"/>
              </a:ext>
            </a:extLst>
          </p:cNvPr>
          <p:cNvSpPr>
            <a:spLocks noGrp="1"/>
          </p:cNvSpPr>
          <p:nvPr>
            <p:ph type="dt" sz="half" idx="10"/>
          </p:nvPr>
        </p:nvSpPr>
        <p:spPr/>
        <p:txBody>
          <a:bodyPr/>
          <a:lstStyle/>
          <a:p>
            <a:fld id="{272DEA61-FD7F-7E42-8996-47F2197A2754}" type="datetimeFigureOut">
              <a:rPr kumimoji="1" lang="zh-CN" altLang="en-US" smtClean="0"/>
              <a:t>2024/2/4</a:t>
            </a:fld>
            <a:endParaRPr kumimoji="1" lang="zh-CN" altLang="en-US"/>
          </a:p>
        </p:txBody>
      </p:sp>
      <p:sp>
        <p:nvSpPr>
          <p:cNvPr id="8" name="页脚占位符 7">
            <a:extLst>
              <a:ext uri="{FF2B5EF4-FFF2-40B4-BE49-F238E27FC236}">
                <a16:creationId xmlns:a16="http://schemas.microsoft.com/office/drawing/2014/main" id="{F5904610-EEE0-3A4C-A141-9856787E3079}"/>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EE5AE534-B270-E94E-ADC3-71B95CD01403}"/>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972903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D6828D-C7FA-6D44-8091-37E86938744F}"/>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2B66CA88-8A7E-7049-9D5E-9418803FDA2D}"/>
              </a:ext>
            </a:extLst>
          </p:cNvPr>
          <p:cNvSpPr>
            <a:spLocks noGrp="1"/>
          </p:cNvSpPr>
          <p:nvPr>
            <p:ph type="dt" sz="half" idx="10"/>
          </p:nvPr>
        </p:nvSpPr>
        <p:spPr/>
        <p:txBody>
          <a:bodyPr/>
          <a:lstStyle/>
          <a:p>
            <a:fld id="{272DEA61-FD7F-7E42-8996-47F2197A2754}" type="datetimeFigureOut">
              <a:rPr kumimoji="1" lang="zh-CN" altLang="en-US" smtClean="0"/>
              <a:t>2024/2/4</a:t>
            </a:fld>
            <a:endParaRPr kumimoji="1" lang="zh-CN" altLang="en-US"/>
          </a:p>
        </p:txBody>
      </p:sp>
      <p:sp>
        <p:nvSpPr>
          <p:cNvPr id="4" name="页脚占位符 3">
            <a:extLst>
              <a:ext uri="{FF2B5EF4-FFF2-40B4-BE49-F238E27FC236}">
                <a16:creationId xmlns:a16="http://schemas.microsoft.com/office/drawing/2014/main" id="{610A43C4-786D-1041-B770-CB0B2C7953BC}"/>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832B44DB-3556-7F47-A1AF-47FCEB74C1F4}"/>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1883968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62A8D6D-9947-974A-96CE-1AB8A1A42EBD}"/>
              </a:ext>
            </a:extLst>
          </p:cNvPr>
          <p:cNvSpPr>
            <a:spLocks noGrp="1"/>
          </p:cNvSpPr>
          <p:nvPr>
            <p:ph type="dt" sz="half" idx="10"/>
          </p:nvPr>
        </p:nvSpPr>
        <p:spPr/>
        <p:txBody>
          <a:bodyPr/>
          <a:lstStyle/>
          <a:p>
            <a:fld id="{272DEA61-FD7F-7E42-8996-47F2197A2754}" type="datetimeFigureOut">
              <a:rPr kumimoji="1" lang="zh-CN" altLang="en-US" smtClean="0"/>
              <a:t>2024/2/4</a:t>
            </a:fld>
            <a:endParaRPr kumimoji="1" lang="zh-CN" altLang="en-US"/>
          </a:p>
        </p:txBody>
      </p:sp>
      <p:sp>
        <p:nvSpPr>
          <p:cNvPr id="3" name="页脚占位符 2">
            <a:extLst>
              <a:ext uri="{FF2B5EF4-FFF2-40B4-BE49-F238E27FC236}">
                <a16:creationId xmlns:a16="http://schemas.microsoft.com/office/drawing/2014/main" id="{301238C9-9B18-C54A-A670-4F1F89DB163B}"/>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C9D2E43D-2F7B-8442-BC3E-04F2BD555578}"/>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1161984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40EE50-AA0C-1C4D-89F2-E5E7222C943B}"/>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60EC1718-1B85-8C41-9056-80B26F8F11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1591A487-E135-3E40-82B2-2AB952CC07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ECA29C69-81B1-B540-884E-55FB474B039E}"/>
              </a:ext>
            </a:extLst>
          </p:cNvPr>
          <p:cNvSpPr>
            <a:spLocks noGrp="1"/>
          </p:cNvSpPr>
          <p:nvPr>
            <p:ph type="dt" sz="half" idx="10"/>
          </p:nvPr>
        </p:nvSpPr>
        <p:spPr/>
        <p:txBody>
          <a:bodyPr/>
          <a:lstStyle/>
          <a:p>
            <a:fld id="{272DEA61-FD7F-7E42-8996-47F2197A2754}" type="datetimeFigureOut">
              <a:rPr kumimoji="1" lang="zh-CN" altLang="en-US" smtClean="0"/>
              <a:t>2024/2/4</a:t>
            </a:fld>
            <a:endParaRPr kumimoji="1" lang="zh-CN" altLang="en-US"/>
          </a:p>
        </p:txBody>
      </p:sp>
      <p:sp>
        <p:nvSpPr>
          <p:cNvPr id="6" name="页脚占位符 5">
            <a:extLst>
              <a:ext uri="{FF2B5EF4-FFF2-40B4-BE49-F238E27FC236}">
                <a16:creationId xmlns:a16="http://schemas.microsoft.com/office/drawing/2014/main" id="{374EFF6D-063D-2246-B9CE-EF8FABB47C5B}"/>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F5C1A372-1EEA-3E43-8EFF-2D7EE85AB926}"/>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1559037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39EC9B-407C-504F-BF6B-0D8911518172}"/>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C24DAF8F-1350-2342-BB8B-7FA3B67E62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3FF0B8C0-F262-A143-9821-1B46872BF3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DF5EFAE1-7081-3C48-9A37-AADA14DCE278}"/>
              </a:ext>
            </a:extLst>
          </p:cNvPr>
          <p:cNvSpPr>
            <a:spLocks noGrp="1"/>
          </p:cNvSpPr>
          <p:nvPr>
            <p:ph type="dt" sz="half" idx="10"/>
          </p:nvPr>
        </p:nvSpPr>
        <p:spPr/>
        <p:txBody>
          <a:bodyPr/>
          <a:lstStyle/>
          <a:p>
            <a:fld id="{272DEA61-FD7F-7E42-8996-47F2197A2754}" type="datetimeFigureOut">
              <a:rPr kumimoji="1" lang="zh-CN" altLang="en-US" smtClean="0"/>
              <a:t>2024/2/4</a:t>
            </a:fld>
            <a:endParaRPr kumimoji="1" lang="zh-CN" altLang="en-US"/>
          </a:p>
        </p:txBody>
      </p:sp>
      <p:sp>
        <p:nvSpPr>
          <p:cNvPr id="6" name="页脚占位符 5">
            <a:extLst>
              <a:ext uri="{FF2B5EF4-FFF2-40B4-BE49-F238E27FC236}">
                <a16:creationId xmlns:a16="http://schemas.microsoft.com/office/drawing/2014/main" id="{9ECD4C2C-E379-B54F-86B5-F4B9DB4CBEA7}"/>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1C835633-04C4-EC4A-99B9-C1F5240C2016}"/>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3621240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图片 6" descr="电脑萤幕&#10;&#10;低可信度描述已自动生成">
            <a:extLst>
              <a:ext uri="{FF2B5EF4-FFF2-40B4-BE49-F238E27FC236}">
                <a16:creationId xmlns:a16="http://schemas.microsoft.com/office/drawing/2014/main" id="{8B360BF0-E85A-3123-FE57-428861D555B0}"/>
              </a:ext>
            </a:extLst>
          </p:cNvPr>
          <p:cNvPicPr>
            <a:picLocks noChangeAspect="1"/>
          </p:cNvPicPr>
          <p:nvPr userDrawn="1"/>
        </p:nvPicPr>
        <p:blipFill>
          <a:blip r:embed="rId13"/>
          <a:stretch>
            <a:fillRect/>
          </a:stretch>
        </p:blipFill>
        <p:spPr>
          <a:xfrm>
            <a:off x="0" y="0"/>
            <a:ext cx="12192000" cy="6858000"/>
          </a:xfrm>
          <a:prstGeom prst="rect">
            <a:avLst/>
          </a:prstGeom>
          <a:gradFill>
            <a:gsLst>
              <a:gs pos="1000">
                <a:srgbClr val="00FFAB"/>
              </a:gs>
              <a:gs pos="100000">
                <a:srgbClr val="00B2FF"/>
              </a:gs>
            </a:gsLst>
            <a:lin ang="3600000" scaled="0"/>
          </a:gradFill>
        </p:spPr>
      </p:pic>
      <p:sp>
        <p:nvSpPr>
          <p:cNvPr id="2" name="标题占位符 1">
            <a:extLst>
              <a:ext uri="{FF2B5EF4-FFF2-40B4-BE49-F238E27FC236}">
                <a16:creationId xmlns:a16="http://schemas.microsoft.com/office/drawing/2014/main" id="{497A6F01-3646-134B-9875-7EDD795E53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dirty="0"/>
              <a:t>单击此处编辑母版标题样式</a:t>
            </a:r>
          </a:p>
        </p:txBody>
      </p:sp>
      <p:sp>
        <p:nvSpPr>
          <p:cNvPr id="3" name="文本占位符 2">
            <a:extLst>
              <a:ext uri="{FF2B5EF4-FFF2-40B4-BE49-F238E27FC236}">
                <a16:creationId xmlns:a16="http://schemas.microsoft.com/office/drawing/2014/main" id="{888E77E2-C9AC-8547-BD61-8980F65142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4" name="日期占位符 3">
            <a:extLst>
              <a:ext uri="{FF2B5EF4-FFF2-40B4-BE49-F238E27FC236}">
                <a16:creationId xmlns:a16="http://schemas.microsoft.com/office/drawing/2014/main" id="{1ABA9883-2DF6-1B4E-9229-BA94F1192F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2DEA61-FD7F-7E42-8996-47F2197A2754}" type="datetimeFigureOut">
              <a:rPr kumimoji="1" lang="zh-CN" altLang="en-US" smtClean="0"/>
              <a:t>2024/2/4</a:t>
            </a:fld>
            <a:endParaRPr kumimoji="1" lang="zh-CN" altLang="en-US"/>
          </a:p>
        </p:txBody>
      </p:sp>
      <p:sp>
        <p:nvSpPr>
          <p:cNvPr id="5" name="页脚占位符 4">
            <a:extLst>
              <a:ext uri="{FF2B5EF4-FFF2-40B4-BE49-F238E27FC236}">
                <a16:creationId xmlns:a16="http://schemas.microsoft.com/office/drawing/2014/main" id="{9E6B74DE-6864-C442-A2D2-9F56667D20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89F89B61-871D-C24A-953F-6031457400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3B5192-C2CB-BC47-9292-64A93959DFA5}" type="slidenum">
              <a:rPr kumimoji="1" lang="zh-CN" altLang="en-US" smtClean="0"/>
              <a:t>‹#›</a:t>
            </a:fld>
            <a:endParaRPr kumimoji="1" lang="zh-CN" altLang="en-US"/>
          </a:p>
        </p:txBody>
      </p:sp>
      <p:pic>
        <p:nvPicPr>
          <p:cNvPr id="9" name="图片 8">
            <a:extLst>
              <a:ext uri="{FF2B5EF4-FFF2-40B4-BE49-F238E27FC236}">
                <a16:creationId xmlns:a16="http://schemas.microsoft.com/office/drawing/2014/main" id="{15D15618-98B1-AA4F-90ED-DECD0C962F51}"/>
              </a:ext>
            </a:extLst>
          </p:cNvPr>
          <p:cNvPicPr>
            <a:picLocks noChangeAspect="1"/>
          </p:cNvPicPr>
          <p:nvPr userDrawn="1"/>
        </p:nvPicPr>
        <p:blipFill>
          <a:blip r:embed="rId14"/>
          <a:stretch>
            <a:fillRect/>
          </a:stretch>
        </p:blipFill>
        <p:spPr>
          <a:xfrm>
            <a:off x="10329908" y="451662"/>
            <a:ext cx="1517440" cy="146008"/>
          </a:xfrm>
          <a:prstGeom prst="rect">
            <a:avLst/>
          </a:prstGeom>
        </p:spPr>
      </p:pic>
      <p:pic>
        <p:nvPicPr>
          <p:cNvPr id="10" name="图片 9">
            <a:extLst>
              <a:ext uri="{FF2B5EF4-FFF2-40B4-BE49-F238E27FC236}">
                <a16:creationId xmlns:a16="http://schemas.microsoft.com/office/drawing/2014/main" id="{F92E9478-BB68-576A-51E5-0F174F577C0F}"/>
              </a:ext>
            </a:extLst>
          </p:cNvPr>
          <p:cNvPicPr>
            <a:picLocks noChangeAspect="1"/>
          </p:cNvPicPr>
          <p:nvPr userDrawn="1"/>
        </p:nvPicPr>
        <p:blipFill>
          <a:blip r:embed="rId15"/>
          <a:srcRect/>
          <a:stretch/>
        </p:blipFill>
        <p:spPr>
          <a:xfrm>
            <a:off x="10023182" y="6215377"/>
            <a:ext cx="1719992" cy="572444"/>
          </a:xfrm>
          <a:prstGeom prst="rect">
            <a:avLst/>
          </a:prstGeom>
        </p:spPr>
      </p:pic>
    </p:spTree>
    <p:extLst>
      <p:ext uri="{BB962C8B-B14F-4D97-AF65-F5344CB8AC3E}">
        <p14:creationId xmlns:p14="http://schemas.microsoft.com/office/powerpoint/2010/main" val="8203990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bg1"/>
          </a:solidFill>
          <a:latin typeface="思源黑体 Normal" panose="020B0400000000000000" pitchFamily="34" charset="-128"/>
          <a:ea typeface="思源黑体 Normal" panose="020B0400000000000000"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思源黑体 Normal" panose="020B0400000000000000" pitchFamily="34" charset="-128"/>
          <a:ea typeface="思源黑体 Normal" panose="020B0400000000000000" pitchFamily="34"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思源黑体 Normal" panose="020B0400000000000000" pitchFamily="34" charset="-128"/>
          <a:ea typeface="思源黑体 Normal" panose="020B0400000000000000" pitchFamily="34"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思源黑体 Normal" panose="020B0400000000000000" pitchFamily="34" charset="-128"/>
          <a:ea typeface="思源黑体 Normal" panose="020B0400000000000000" pitchFamily="34"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思源黑体 Normal" panose="020B0400000000000000" pitchFamily="34" charset="-128"/>
          <a:ea typeface="思源黑体 Normal" panose="020B0400000000000000" pitchFamily="34"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思源黑体 Normal" panose="020B0400000000000000" pitchFamily="34" charset="-128"/>
          <a:ea typeface="思源黑体 Normal" panose="020B0400000000000000"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CC76EB-C3F7-50E0-0A65-1319D8C14D61}"/>
              </a:ext>
            </a:extLst>
          </p:cNvPr>
          <p:cNvSpPr>
            <a:spLocks noGrp="1"/>
          </p:cNvSpPr>
          <p:nvPr>
            <p:ph type="ctrTitle"/>
          </p:nvPr>
        </p:nvSpPr>
        <p:spPr>
          <a:xfrm>
            <a:off x="306410" y="2242458"/>
            <a:ext cx="6685280" cy="2051882"/>
          </a:xfrm>
        </p:spPr>
        <p:txBody>
          <a:bodyPr>
            <a:normAutofit/>
          </a:bodyPr>
          <a:lstStyle/>
          <a:p>
            <a:r>
              <a:rPr lang="en-US" altLang="zh-CN" sz="6000" dirty="0">
                <a:solidFill>
                  <a:schemeClr val="bg1"/>
                </a:solidFill>
              </a:rPr>
              <a:t>2024</a:t>
            </a:r>
            <a:r>
              <a:rPr lang="zh-CN" altLang="en-US" sz="6000" dirty="0">
                <a:solidFill>
                  <a:schemeClr val="bg1"/>
                </a:solidFill>
              </a:rPr>
              <a:t>牛客寒假</a:t>
            </a:r>
            <a:br>
              <a:rPr lang="en-US" altLang="zh-CN" sz="6000" dirty="0">
                <a:solidFill>
                  <a:schemeClr val="bg1"/>
                </a:solidFill>
                <a:latin typeface="HarmonyOS Sans SC Light" pitchFamily="2" charset="-122"/>
                <a:ea typeface="HarmonyOS Sans SC Light" pitchFamily="2" charset="-122"/>
              </a:rPr>
            </a:br>
            <a:r>
              <a:rPr lang="zh-CN" altLang="en-US" sz="7200" b="1" dirty="0">
                <a:solidFill>
                  <a:schemeClr val="bg1"/>
                </a:solidFill>
              </a:rPr>
              <a:t>算法基础集训</a:t>
            </a:r>
            <a:endParaRPr lang="zh-CN" altLang="en-US" dirty="0"/>
          </a:p>
        </p:txBody>
      </p:sp>
      <p:sp>
        <p:nvSpPr>
          <p:cNvPr id="16" name="圆角矩形 32">
            <a:extLst>
              <a:ext uri="{FF2B5EF4-FFF2-40B4-BE49-F238E27FC236}">
                <a16:creationId xmlns:a16="http://schemas.microsoft.com/office/drawing/2014/main" id="{2B62A56C-133E-BF0A-D1EE-C41E6877B0AA}"/>
              </a:ext>
            </a:extLst>
          </p:cNvPr>
          <p:cNvSpPr/>
          <p:nvPr/>
        </p:nvSpPr>
        <p:spPr>
          <a:xfrm>
            <a:off x="1807223" y="4460065"/>
            <a:ext cx="1926578" cy="613460"/>
          </a:xfrm>
          <a:prstGeom prst="roundRect">
            <a:avLst/>
          </a:prstGeom>
          <a:gradFill>
            <a:gsLst>
              <a:gs pos="1000">
                <a:srgbClr val="00FFAB"/>
              </a:gs>
              <a:gs pos="100000">
                <a:srgbClr val="00B2FF"/>
              </a:gs>
            </a:gsLst>
            <a:lin ang="36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a:solidFill>
                  <a:schemeClr val="bg2">
                    <a:lumMod val="25000"/>
                  </a:schemeClr>
                </a:solidFill>
                <a:latin typeface="思源黑体 Normal" panose="020B0400000000000000" pitchFamily="34" charset="-128"/>
                <a:ea typeface="思源黑体 Normal" panose="020B0400000000000000" pitchFamily="34" charset="-128"/>
              </a:rPr>
              <a:t>第一场</a:t>
            </a:r>
          </a:p>
        </p:txBody>
      </p:sp>
    </p:spTree>
    <p:extLst>
      <p:ext uri="{BB962C8B-B14F-4D97-AF65-F5344CB8AC3E}">
        <p14:creationId xmlns:p14="http://schemas.microsoft.com/office/powerpoint/2010/main" val="1046519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9C9F94-C2AE-BDCC-D05C-02CA84164CF6}"/>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C3373ABC-615A-848F-C1B2-1DD144E7C73F}"/>
              </a:ext>
            </a:extLst>
          </p:cNvPr>
          <p:cNvSpPr>
            <a:spLocks noGrp="1"/>
          </p:cNvSpPr>
          <p:nvPr>
            <p:ph idx="1"/>
          </p:nvPr>
        </p:nvSpPr>
        <p:spPr/>
        <p:txBody>
          <a:bodyPr/>
          <a:lstStyle/>
          <a:p>
            <a:r>
              <a:rPr lang="zh-CN" altLang="en-US" dirty="0"/>
              <a:t>设原价是</a:t>
            </a:r>
            <a:r>
              <a:rPr lang="en-US" altLang="zh-CN" dirty="0"/>
              <a:t>x  </a:t>
            </a:r>
          </a:p>
          <a:p>
            <a:r>
              <a:rPr lang="zh-CN" altLang="en-US" dirty="0"/>
              <a:t>将所有的原价低于</a:t>
            </a:r>
            <a:r>
              <a:rPr lang="en-US" altLang="zh-CN" dirty="0"/>
              <a:t>x</a:t>
            </a:r>
            <a:r>
              <a:rPr lang="zh-CN" altLang="en-US" dirty="0"/>
              <a:t>的满减都加起来得一个</a:t>
            </a:r>
            <a:r>
              <a:rPr lang="en-US" altLang="zh-CN" dirty="0"/>
              <a:t>sum</a:t>
            </a:r>
          </a:p>
          <a:p>
            <a:r>
              <a:rPr lang="zh-CN" altLang="en-US" dirty="0"/>
              <a:t>如果 </a:t>
            </a:r>
            <a:r>
              <a:rPr lang="en-US" altLang="zh-CN" dirty="0"/>
              <a:t>s –sum</a:t>
            </a:r>
            <a:r>
              <a:rPr lang="zh-CN" altLang="en-US" dirty="0"/>
              <a:t> </a:t>
            </a:r>
            <a:r>
              <a:rPr lang="en-US" altLang="zh-CN" dirty="0"/>
              <a:t>&gt;= m  </a:t>
            </a:r>
            <a:r>
              <a:rPr lang="zh-CN" altLang="en-US" dirty="0"/>
              <a:t>那么</a:t>
            </a:r>
            <a:r>
              <a:rPr lang="en-US" altLang="zh-CN" dirty="0"/>
              <a:t>x</a:t>
            </a:r>
            <a:r>
              <a:rPr lang="zh-CN" altLang="en-US" dirty="0"/>
              <a:t>这个原价就是可以的</a:t>
            </a:r>
            <a:endParaRPr lang="en-US" altLang="zh-CN" dirty="0"/>
          </a:p>
          <a:p>
            <a:endParaRPr lang="en-US" altLang="zh-CN" dirty="0"/>
          </a:p>
          <a:p>
            <a:r>
              <a:rPr lang="zh-CN" altLang="en-US" dirty="0"/>
              <a:t>从小到大枚举这个</a:t>
            </a:r>
            <a:r>
              <a:rPr lang="en-US" altLang="zh-CN" dirty="0"/>
              <a:t>x </a:t>
            </a:r>
            <a:r>
              <a:rPr lang="zh-CN" altLang="en-US" dirty="0"/>
              <a:t>去验证它可不可以</a:t>
            </a:r>
            <a:endParaRPr lang="en-US" altLang="zh-CN" dirty="0"/>
          </a:p>
          <a:p>
            <a:r>
              <a:rPr lang="zh-CN" altLang="en-US" dirty="0"/>
              <a:t>注意 </a:t>
            </a:r>
            <a:r>
              <a:rPr lang="en-US" altLang="zh-CN" dirty="0"/>
              <a:t>sum</a:t>
            </a:r>
            <a:r>
              <a:rPr lang="zh-CN" altLang="en-US" dirty="0"/>
              <a:t>是不能每次都去求的 </a:t>
            </a:r>
            <a:endParaRPr lang="en-US" altLang="zh-CN" dirty="0"/>
          </a:p>
          <a:p>
            <a:r>
              <a:rPr lang="zh-CN" altLang="en-US" dirty="0"/>
              <a:t>不过因为</a:t>
            </a:r>
            <a:r>
              <a:rPr lang="en-US" altLang="zh-CN" dirty="0"/>
              <a:t>x</a:t>
            </a:r>
            <a:r>
              <a:rPr lang="zh-CN" altLang="en-US" dirty="0"/>
              <a:t>我们是从小到大的 所以前缀和就可以</a:t>
            </a:r>
            <a:endParaRPr lang="en-US" altLang="zh-CN" dirty="0"/>
          </a:p>
          <a:p>
            <a:endParaRPr lang="zh-CN" altLang="en-US" dirty="0"/>
          </a:p>
        </p:txBody>
      </p:sp>
    </p:spTree>
    <p:extLst>
      <p:ext uri="{BB962C8B-B14F-4D97-AF65-F5344CB8AC3E}">
        <p14:creationId xmlns:p14="http://schemas.microsoft.com/office/powerpoint/2010/main" val="301420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DBFCA0-0640-EF15-6F6B-937C9335CADB}"/>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FAC1708D-A900-52AA-E3C8-4DF1B7C6AD9D}"/>
              </a:ext>
            </a:extLst>
          </p:cNvPr>
          <p:cNvSpPr>
            <a:spLocks noGrp="1"/>
          </p:cNvSpPr>
          <p:nvPr>
            <p:ph idx="1"/>
          </p:nvPr>
        </p:nvSpPr>
        <p:spPr/>
        <p:txBody>
          <a:bodyPr/>
          <a:lstStyle/>
          <a:p>
            <a:r>
              <a:rPr lang="en-US" altLang="zh-CN" dirty="0" err="1"/>
              <a:t>Eg</a:t>
            </a:r>
            <a:r>
              <a:rPr lang="zh-CN" altLang="en-US" dirty="0"/>
              <a:t>：</a:t>
            </a:r>
            <a:endParaRPr lang="en-US" altLang="zh-CN" dirty="0"/>
          </a:p>
          <a:p>
            <a:r>
              <a:rPr lang="en-US" altLang="zh-CN" dirty="0"/>
              <a:t>5 10</a:t>
            </a:r>
          </a:p>
          <a:p>
            <a:r>
              <a:rPr lang="en-US" altLang="zh-CN" dirty="0"/>
              <a:t>50 20</a:t>
            </a:r>
          </a:p>
          <a:p>
            <a:r>
              <a:rPr lang="en-US" altLang="zh-CN" dirty="0"/>
              <a:t>50 20</a:t>
            </a:r>
          </a:p>
          <a:p>
            <a:r>
              <a:rPr lang="en-US" altLang="zh-CN" dirty="0"/>
              <a:t>100 30</a:t>
            </a:r>
          </a:p>
          <a:p>
            <a:r>
              <a:rPr lang="en-US" altLang="zh-CN" dirty="0"/>
              <a:t>100 30</a:t>
            </a:r>
          </a:p>
          <a:p>
            <a:r>
              <a:rPr lang="en-US" altLang="zh-CN" dirty="0"/>
              <a:t>123 20</a:t>
            </a:r>
          </a:p>
          <a:p>
            <a:endParaRPr lang="zh-CN" altLang="en-US" dirty="0"/>
          </a:p>
        </p:txBody>
      </p:sp>
    </p:spTree>
    <p:extLst>
      <p:ext uri="{BB962C8B-B14F-4D97-AF65-F5344CB8AC3E}">
        <p14:creationId xmlns:p14="http://schemas.microsoft.com/office/powerpoint/2010/main" val="3687741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C9955D-9B26-1667-96C8-A5E397773532}"/>
              </a:ext>
            </a:extLst>
          </p:cNvPr>
          <p:cNvSpPr>
            <a:spLocks noGrp="1"/>
          </p:cNvSpPr>
          <p:nvPr>
            <p:ph type="title"/>
          </p:nvPr>
        </p:nvSpPr>
        <p:spPr/>
        <p:txBody>
          <a:bodyPr/>
          <a:lstStyle/>
          <a:p>
            <a:r>
              <a:rPr lang="en-US" altLang="zh-CN" dirty="0"/>
              <a:t>B-</a:t>
            </a:r>
            <a:r>
              <a:rPr lang="zh-CN" altLang="en-US" b="0" i="0" dirty="0">
                <a:solidFill>
                  <a:srgbClr val="FFFFFF"/>
                </a:solidFill>
                <a:effectLst/>
                <a:latin typeface="system"/>
              </a:rPr>
              <a:t>关鸡</a:t>
            </a:r>
            <a:endParaRPr lang="zh-CN" altLang="en-US" dirty="0"/>
          </a:p>
        </p:txBody>
      </p:sp>
      <p:sp>
        <p:nvSpPr>
          <p:cNvPr id="3" name="内容占位符 2">
            <a:extLst>
              <a:ext uri="{FF2B5EF4-FFF2-40B4-BE49-F238E27FC236}">
                <a16:creationId xmlns:a16="http://schemas.microsoft.com/office/drawing/2014/main" id="{7A8B9F8C-84F5-9483-911D-D344531CAE64}"/>
              </a:ext>
            </a:extLst>
          </p:cNvPr>
          <p:cNvSpPr>
            <a:spLocks noGrp="1"/>
          </p:cNvSpPr>
          <p:nvPr>
            <p:ph idx="1"/>
          </p:nvPr>
        </p:nvSpPr>
        <p:spPr/>
        <p:txBody>
          <a:bodyPr/>
          <a:lstStyle/>
          <a:p>
            <a:r>
              <a:rPr lang="zh-CN" altLang="en-US" dirty="0"/>
              <a:t>如图所示，在一条宽为</a:t>
            </a:r>
            <a:r>
              <a:rPr lang="en-US" altLang="zh-CN" dirty="0"/>
              <a:t>2</a:t>
            </a:r>
            <a:r>
              <a:rPr lang="zh-CN" altLang="en-US" dirty="0"/>
              <a:t>、长为</a:t>
            </a:r>
            <a:r>
              <a:rPr lang="en-US" altLang="zh-CN" dirty="0"/>
              <a:t>2×10^9+1</a:t>
            </a:r>
            <a:r>
              <a:rPr lang="zh-CN" altLang="en-US" dirty="0"/>
              <a:t>的管道中，有一只鸡和若干着火点，鸡可以上下左右移动一格、不能出管道上下边界、不能进入着火地点</a:t>
            </a:r>
            <a:endParaRPr lang="en-US" altLang="zh-CN" dirty="0"/>
          </a:p>
          <a:p>
            <a:r>
              <a:rPr lang="zh-CN" altLang="en-US" dirty="0"/>
              <a:t>鸡初始在</a:t>
            </a:r>
            <a:r>
              <a:rPr lang="en-US" altLang="zh-CN" dirty="0"/>
              <a:t>(1,0)</a:t>
            </a:r>
            <a:r>
              <a:rPr lang="zh-CN" altLang="en-US" dirty="0"/>
              <a:t>处，现在给出若干个着火点的坐标，请求出为了不让鸡逃出管道（即到达管道最左端或最右端），最少需要添加多少个着火点。</a:t>
            </a:r>
          </a:p>
        </p:txBody>
      </p:sp>
      <p:pic>
        <p:nvPicPr>
          <p:cNvPr id="2050" name="Picture 2">
            <a:extLst>
              <a:ext uri="{FF2B5EF4-FFF2-40B4-BE49-F238E27FC236}">
                <a16:creationId xmlns:a16="http://schemas.microsoft.com/office/drawing/2014/main" id="{0DE97285-185E-A4E8-E2AA-E49E1A2F01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702629"/>
            <a:ext cx="9832346" cy="1927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50600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EA2B54-0374-0D38-AB86-B65F9DFDDC48}"/>
              </a:ext>
            </a:extLst>
          </p:cNvPr>
          <p:cNvSpPr>
            <a:spLocks noGrp="1"/>
          </p:cNvSpPr>
          <p:nvPr>
            <p:ph type="title"/>
          </p:nvPr>
        </p:nvSpPr>
        <p:spPr/>
        <p:txBody>
          <a:bodyPr/>
          <a:lstStyle/>
          <a:p>
            <a:endParaRPr lang="zh-CN" altLang="en-US"/>
          </a:p>
        </p:txBody>
      </p:sp>
      <p:graphicFrame>
        <p:nvGraphicFramePr>
          <p:cNvPr id="4" name="内容占位符 3">
            <a:extLst>
              <a:ext uri="{FF2B5EF4-FFF2-40B4-BE49-F238E27FC236}">
                <a16:creationId xmlns:a16="http://schemas.microsoft.com/office/drawing/2014/main" id="{5D20E876-C7A8-4910-7F6A-AFB763A233E8}"/>
              </a:ext>
            </a:extLst>
          </p:cNvPr>
          <p:cNvGraphicFramePr>
            <a:graphicFrameLocks noGrp="1"/>
          </p:cNvGraphicFramePr>
          <p:nvPr>
            <p:ph idx="1"/>
            <p:extLst>
              <p:ext uri="{D42A27DB-BD31-4B8C-83A1-F6EECF244321}">
                <p14:modId xmlns:p14="http://schemas.microsoft.com/office/powerpoint/2010/main" val="3172383689"/>
              </p:ext>
            </p:extLst>
          </p:nvPr>
        </p:nvGraphicFramePr>
        <p:xfrm>
          <a:off x="2035628" y="2063659"/>
          <a:ext cx="8654139" cy="948554"/>
        </p:xfrm>
        <a:graphic>
          <a:graphicData uri="http://schemas.openxmlformats.org/drawingml/2006/table">
            <a:tbl>
              <a:tblPr>
                <a:tableStyleId>{5C22544A-7EE6-4342-B048-85BDC9FD1C3A}</a:tableStyleId>
              </a:tblPr>
              <a:tblGrid>
                <a:gridCol w="509067">
                  <a:extLst>
                    <a:ext uri="{9D8B030D-6E8A-4147-A177-3AD203B41FA5}">
                      <a16:colId xmlns:a16="http://schemas.microsoft.com/office/drawing/2014/main" val="2814161321"/>
                    </a:ext>
                  </a:extLst>
                </a:gridCol>
                <a:gridCol w="509067">
                  <a:extLst>
                    <a:ext uri="{9D8B030D-6E8A-4147-A177-3AD203B41FA5}">
                      <a16:colId xmlns:a16="http://schemas.microsoft.com/office/drawing/2014/main" val="2875443012"/>
                    </a:ext>
                  </a:extLst>
                </a:gridCol>
                <a:gridCol w="509067">
                  <a:extLst>
                    <a:ext uri="{9D8B030D-6E8A-4147-A177-3AD203B41FA5}">
                      <a16:colId xmlns:a16="http://schemas.microsoft.com/office/drawing/2014/main" val="4077384470"/>
                    </a:ext>
                  </a:extLst>
                </a:gridCol>
                <a:gridCol w="509067">
                  <a:extLst>
                    <a:ext uri="{9D8B030D-6E8A-4147-A177-3AD203B41FA5}">
                      <a16:colId xmlns:a16="http://schemas.microsoft.com/office/drawing/2014/main" val="599724970"/>
                    </a:ext>
                  </a:extLst>
                </a:gridCol>
                <a:gridCol w="509067">
                  <a:extLst>
                    <a:ext uri="{9D8B030D-6E8A-4147-A177-3AD203B41FA5}">
                      <a16:colId xmlns:a16="http://schemas.microsoft.com/office/drawing/2014/main" val="574696248"/>
                    </a:ext>
                  </a:extLst>
                </a:gridCol>
                <a:gridCol w="509067">
                  <a:extLst>
                    <a:ext uri="{9D8B030D-6E8A-4147-A177-3AD203B41FA5}">
                      <a16:colId xmlns:a16="http://schemas.microsoft.com/office/drawing/2014/main" val="2834684522"/>
                    </a:ext>
                  </a:extLst>
                </a:gridCol>
                <a:gridCol w="509067">
                  <a:extLst>
                    <a:ext uri="{9D8B030D-6E8A-4147-A177-3AD203B41FA5}">
                      <a16:colId xmlns:a16="http://schemas.microsoft.com/office/drawing/2014/main" val="945374860"/>
                    </a:ext>
                  </a:extLst>
                </a:gridCol>
                <a:gridCol w="509067">
                  <a:extLst>
                    <a:ext uri="{9D8B030D-6E8A-4147-A177-3AD203B41FA5}">
                      <a16:colId xmlns:a16="http://schemas.microsoft.com/office/drawing/2014/main" val="2768046668"/>
                    </a:ext>
                  </a:extLst>
                </a:gridCol>
                <a:gridCol w="509067">
                  <a:extLst>
                    <a:ext uri="{9D8B030D-6E8A-4147-A177-3AD203B41FA5}">
                      <a16:colId xmlns:a16="http://schemas.microsoft.com/office/drawing/2014/main" val="192268504"/>
                    </a:ext>
                  </a:extLst>
                </a:gridCol>
                <a:gridCol w="509067">
                  <a:extLst>
                    <a:ext uri="{9D8B030D-6E8A-4147-A177-3AD203B41FA5}">
                      <a16:colId xmlns:a16="http://schemas.microsoft.com/office/drawing/2014/main" val="113323942"/>
                    </a:ext>
                  </a:extLst>
                </a:gridCol>
                <a:gridCol w="509067">
                  <a:extLst>
                    <a:ext uri="{9D8B030D-6E8A-4147-A177-3AD203B41FA5}">
                      <a16:colId xmlns:a16="http://schemas.microsoft.com/office/drawing/2014/main" val="2572590437"/>
                    </a:ext>
                  </a:extLst>
                </a:gridCol>
                <a:gridCol w="509067">
                  <a:extLst>
                    <a:ext uri="{9D8B030D-6E8A-4147-A177-3AD203B41FA5}">
                      <a16:colId xmlns:a16="http://schemas.microsoft.com/office/drawing/2014/main" val="1717759691"/>
                    </a:ext>
                  </a:extLst>
                </a:gridCol>
                <a:gridCol w="509067">
                  <a:extLst>
                    <a:ext uri="{9D8B030D-6E8A-4147-A177-3AD203B41FA5}">
                      <a16:colId xmlns:a16="http://schemas.microsoft.com/office/drawing/2014/main" val="605405714"/>
                    </a:ext>
                  </a:extLst>
                </a:gridCol>
                <a:gridCol w="509067">
                  <a:extLst>
                    <a:ext uri="{9D8B030D-6E8A-4147-A177-3AD203B41FA5}">
                      <a16:colId xmlns:a16="http://schemas.microsoft.com/office/drawing/2014/main" val="122806180"/>
                    </a:ext>
                  </a:extLst>
                </a:gridCol>
                <a:gridCol w="509067">
                  <a:extLst>
                    <a:ext uri="{9D8B030D-6E8A-4147-A177-3AD203B41FA5}">
                      <a16:colId xmlns:a16="http://schemas.microsoft.com/office/drawing/2014/main" val="2350182863"/>
                    </a:ext>
                  </a:extLst>
                </a:gridCol>
                <a:gridCol w="509067">
                  <a:extLst>
                    <a:ext uri="{9D8B030D-6E8A-4147-A177-3AD203B41FA5}">
                      <a16:colId xmlns:a16="http://schemas.microsoft.com/office/drawing/2014/main" val="291756466"/>
                    </a:ext>
                  </a:extLst>
                </a:gridCol>
                <a:gridCol w="509067">
                  <a:extLst>
                    <a:ext uri="{9D8B030D-6E8A-4147-A177-3AD203B41FA5}">
                      <a16:colId xmlns:a16="http://schemas.microsoft.com/office/drawing/2014/main" val="971144059"/>
                    </a:ext>
                  </a:extLst>
                </a:gridCol>
              </a:tblGrid>
              <a:tr h="472712">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3019918"/>
                  </a:ext>
                </a:extLst>
              </a:tr>
              <a:tr h="475842">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3279964227"/>
                  </a:ext>
                </a:extLst>
              </a:tr>
            </a:tbl>
          </a:graphicData>
        </a:graphic>
      </p:graphicFrame>
      <p:sp>
        <p:nvSpPr>
          <p:cNvPr id="5" name="星形: 五角 4">
            <a:extLst>
              <a:ext uri="{FF2B5EF4-FFF2-40B4-BE49-F238E27FC236}">
                <a16:creationId xmlns:a16="http://schemas.microsoft.com/office/drawing/2014/main" id="{CB8D14AF-E711-2022-B6A9-AE88A8F2E879}"/>
              </a:ext>
            </a:extLst>
          </p:cNvPr>
          <p:cNvSpPr/>
          <p:nvPr/>
        </p:nvSpPr>
        <p:spPr>
          <a:xfrm>
            <a:off x="6172197" y="2076109"/>
            <a:ext cx="381000" cy="402771"/>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21266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371CD8-BC81-1382-F2BF-9E80CB30B864}"/>
              </a:ext>
            </a:extLst>
          </p:cNvPr>
          <p:cNvSpPr>
            <a:spLocks noGrp="1"/>
          </p:cNvSpPr>
          <p:nvPr>
            <p:ph type="title"/>
          </p:nvPr>
        </p:nvSpPr>
        <p:spPr/>
        <p:txBody>
          <a:bodyPr/>
          <a:lstStyle/>
          <a:p>
            <a:r>
              <a:rPr lang="en-US" altLang="zh-CN" dirty="0"/>
              <a:t>E-</a:t>
            </a:r>
            <a:r>
              <a:rPr lang="zh-CN" altLang="en-US" b="0" i="0" dirty="0">
                <a:solidFill>
                  <a:srgbClr val="FFFFFF"/>
                </a:solidFill>
                <a:effectLst/>
                <a:latin typeface="system"/>
              </a:rPr>
              <a:t>本题又主要考察了贪心</a:t>
            </a:r>
            <a:endParaRPr lang="zh-CN" altLang="en-US" dirty="0"/>
          </a:p>
        </p:txBody>
      </p:sp>
      <p:sp>
        <p:nvSpPr>
          <p:cNvPr id="3" name="内容占位符 2">
            <a:extLst>
              <a:ext uri="{FF2B5EF4-FFF2-40B4-BE49-F238E27FC236}">
                <a16:creationId xmlns:a16="http://schemas.microsoft.com/office/drawing/2014/main" id="{6DFD6F6B-BA24-0F4D-13F8-14FE6B65196C}"/>
              </a:ext>
            </a:extLst>
          </p:cNvPr>
          <p:cNvSpPr>
            <a:spLocks noGrp="1"/>
          </p:cNvSpPr>
          <p:nvPr>
            <p:ph idx="1"/>
          </p:nvPr>
        </p:nvSpPr>
        <p:spPr/>
        <p:txBody>
          <a:bodyPr>
            <a:normAutofit lnSpcReduction="10000"/>
          </a:bodyPr>
          <a:lstStyle/>
          <a:p>
            <a:r>
              <a:rPr lang="zh-CN" altLang="en-US" dirty="0"/>
              <a:t>斗鸡联赛一共有</a:t>
            </a:r>
            <a:r>
              <a:rPr lang="en-US" altLang="zh-CN" dirty="0"/>
              <a:t>n</a:t>
            </a:r>
            <a:r>
              <a:rPr lang="zh-CN" altLang="en-US" dirty="0"/>
              <a:t>只鸡参加，第</a:t>
            </a:r>
            <a:r>
              <a:rPr lang="en-US" altLang="zh-CN" dirty="0" err="1"/>
              <a:t>i</a:t>
            </a:r>
            <a:r>
              <a:rPr lang="zh-CN" altLang="en-US" dirty="0"/>
              <a:t>只鸡截至目前已经积了</a:t>
            </a:r>
            <a:r>
              <a:rPr lang="en-US" altLang="zh-CN" dirty="0"/>
              <a:t>ai</a:t>
            </a:r>
            <a:r>
              <a:rPr lang="zh-CN" altLang="en-US" dirty="0"/>
              <a:t>分</a:t>
            </a:r>
            <a:endParaRPr lang="en-US" altLang="zh-CN" dirty="0"/>
          </a:p>
          <a:p>
            <a:r>
              <a:rPr lang="zh-CN" altLang="en-US" dirty="0"/>
              <a:t>接下来还有</a:t>
            </a:r>
            <a:r>
              <a:rPr lang="en-US" altLang="zh-CN" dirty="0"/>
              <a:t>m</a:t>
            </a:r>
            <a:r>
              <a:rPr lang="zh-CN" altLang="en-US" dirty="0"/>
              <a:t>场比赛要进行，第</a:t>
            </a:r>
            <a:r>
              <a:rPr lang="en-US" altLang="zh-CN" dirty="0" err="1"/>
              <a:t>i</a:t>
            </a:r>
            <a:r>
              <a:rPr lang="zh-CN" altLang="en-US" dirty="0"/>
              <a:t>场比赛的对阵双方是编号为</a:t>
            </a:r>
            <a:r>
              <a:rPr lang="en-US" altLang="zh-CN" dirty="0" err="1"/>
              <a:t>ui</a:t>
            </a:r>
            <a:r>
              <a:rPr lang="zh-CN" altLang="en-US" dirty="0"/>
              <a:t>​和</a:t>
            </a:r>
            <a:r>
              <a:rPr lang="en-US" altLang="zh-CN" dirty="0"/>
              <a:t>vi</a:t>
            </a:r>
            <a:r>
              <a:rPr lang="zh-CN" altLang="en-US" dirty="0"/>
              <a:t>​的鸡。积分规则是：胜方加三分，败方不得分，若战平则双方各得一分。</a:t>
            </a:r>
            <a:endParaRPr lang="en-US" altLang="zh-CN" dirty="0"/>
          </a:p>
          <a:p>
            <a:r>
              <a:rPr lang="zh-CN" altLang="en-US" dirty="0"/>
              <a:t>请你计算在最好的情况下，我们的一号选手（炸鸡）能够排到第几名。 </a:t>
            </a:r>
            <a:endParaRPr lang="en-US" altLang="zh-CN" dirty="0"/>
          </a:p>
          <a:p>
            <a:r>
              <a:rPr lang="zh-CN" altLang="en-US" dirty="0"/>
              <a:t>注意若有多鸡并列，则排名取并列的排名，且不影响随后的排名（例如两只鸡并列第二名，则都视为第二名，排名其后的下一只鸡视为第四名）。</a:t>
            </a:r>
            <a:endParaRPr lang="en-US" altLang="zh-CN" dirty="0"/>
          </a:p>
          <a:p>
            <a:r>
              <a:rPr lang="en-US" altLang="zh-CN" dirty="0"/>
              <a:t>2≤n≤10,</a:t>
            </a:r>
            <a:r>
              <a:rPr lang="en-US" altLang="zh-CN" dirty="0">
                <a:solidFill>
                  <a:srgbClr val="FFFF00"/>
                </a:solidFill>
              </a:rPr>
              <a:t>1≤m≤10</a:t>
            </a:r>
            <a:endParaRPr lang="zh-CN" altLang="en-US" dirty="0">
              <a:solidFill>
                <a:srgbClr val="FFFF00"/>
              </a:solidFill>
            </a:endParaRPr>
          </a:p>
          <a:p>
            <a:endParaRPr lang="zh-CN" altLang="en-US" dirty="0"/>
          </a:p>
        </p:txBody>
      </p:sp>
    </p:spTree>
    <p:extLst>
      <p:ext uri="{BB962C8B-B14F-4D97-AF65-F5344CB8AC3E}">
        <p14:creationId xmlns:p14="http://schemas.microsoft.com/office/powerpoint/2010/main" val="493904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559A4E-10F8-0C0E-60E5-052B81D03E7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94DF38C8-7C8D-7744-8CB9-CA430EAE9787}"/>
              </a:ext>
            </a:extLst>
          </p:cNvPr>
          <p:cNvSpPr>
            <a:spLocks noGrp="1"/>
          </p:cNvSpPr>
          <p:nvPr>
            <p:ph idx="1"/>
          </p:nvPr>
        </p:nvSpPr>
        <p:spPr/>
        <p:txBody>
          <a:bodyPr/>
          <a:lstStyle/>
          <a:p>
            <a:r>
              <a:rPr lang="en-US" altLang="zh-CN" dirty="0"/>
              <a:t>M</a:t>
            </a:r>
            <a:r>
              <a:rPr lang="zh-CN" altLang="en-US" dirty="0"/>
              <a:t>这个范围就已经明示解法了</a:t>
            </a:r>
            <a:endParaRPr lang="en-US" altLang="zh-CN" dirty="0"/>
          </a:p>
          <a:p>
            <a:r>
              <a:rPr lang="zh-CN" altLang="en-US" dirty="0"/>
              <a:t>但是可能有同学仍然会问， 为什么贪心不行？</a:t>
            </a:r>
          </a:p>
        </p:txBody>
      </p:sp>
    </p:spTree>
    <p:extLst>
      <p:ext uri="{BB962C8B-B14F-4D97-AF65-F5344CB8AC3E}">
        <p14:creationId xmlns:p14="http://schemas.microsoft.com/office/powerpoint/2010/main" val="18004281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noChangeArrowheads="1"/>
          </p:cNvSpPr>
          <p:nvPr>
            <p:ph type="title"/>
          </p:nvPr>
        </p:nvSpPr>
        <p:spPr>
          <a:noFill/>
        </p:spPr>
        <p:txBody>
          <a:bodyPr>
            <a:normAutofit/>
          </a:bodyPr>
          <a:lstStyle/>
          <a:p>
            <a:r>
              <a:rPr lang="zh-CN" altLang="en-US" dirty="0"/>
              <a:t>搜索</a:t>
            </a:r>
          </a:p>
        </p:txBody>
      </p:sp>
      <p:sp>
        <p:nvSpPr>
          <p:cNvPr id="17411" name="内容占位符 2"/>
          <p:cNvSpPr>
            <a:spLocks noGrp="1" noChangeArrowheads="1"/>
          </p:cNvSpPr>
          <p:nvPr>
            <p:ph idx="1"/>
          </p:nvPr>
        </p:nvSpPr>
        <p:spPr/>
        <p:txBody>
          <a:bodyPr/>
          <a:lstStyle/>
          <a:p>
            <a:pPr algn="l" eaLnBrk="1" hangingPunct="1"/>
            <a:r>
              <a:rPr lang="zh-CN" altLang="en-US" dirty="0"/>
              <a:t>通过不停的</a:t>
            </a:r>
            <a:r>
              <a:rPr lang="zh-CN" altLang="en-US" dirty="0">
                <a:solidFill>
                  <a:srgbClr val="FF0000"/>
                </a:solidFill>
              </a:rPr>
              <a:t>试探</a:t>
            </a:r>
            <a:r>
              <a:rPr lang="zh-CN" altLang="en-US" dirty="0"/>
              <a:t>去寻找解的一种算法。</a:t>
            </a:r>
            <a:endParaRPr lang="en-US" altLang="zh-CN" dirty="0"/>
          </a:p>
          <a:p>
            <a:pPr algn="l" eaLnBrk="1" hangingPunct="1"/>
            <a:r>
              <a:rPr lang="zh-CN" altLang="en-US" dirty="0"/>
              <a:t>与其说是一种算法，不如说是一种方法。</a:t>
            </a:r>
            <a:endParaRPr lang="en-US" altLang="zh-CN" dirty="0"/>
          </a:p>
          <a:p>
            <a:pPr algn="l" eaLnBrk="1" hangingPunct="1"/>
            <a:r>
              <a:rPr lang="zh-CN" altLang="en-US" dirty="0"/>
              <a:t>基础的方法有暴力的搜索法，深搜，广搜三种。</a:t>
            </a:r>
            <a:endParaRPr lang="en-US" altLang="zh-CN" dirty="0"/>
          </a:p>
          <a:p>
            <a:r>
              <a:rPr lang="zh-CN" altLang="en-US" dirty="0"/>
              <a:t>更高级的有</a:t>
            </a:r>
            <a:r>
              <a:rPr lang="en-US" altLang="zh-CN" dirty="0"/>
              <a:t>IDDFS</a:t>
            </a:r>
            <a:r>
              <a:rPr lang="zh-CN" altLang="en-US" dirty="0"/>
              <a:t>（迭代加深搜索），</a:t>
            </a:r>
            <a:r>
              <a:rPr lang="en-US" altLang="zh-CN" dirty="0"/>
              <a:t>DBFS</a:t>
            </a:r>
            <a:r>
              <a:rPr lang="zh-CN" altLang="en-US" dirty="0"/>
              <a:t>（双向广搜），</a:t>
            </a:r>
            <a:r>
              <a:rPr lang="en-US" altLang="zh-CN" dirty="0"/>
              <a:t>A*</a:t>
            </a:r>
            <a:r>
              <a:rPr lang="zh-CN" altLang="en-US" dirty="0"/>
              <a:t>，</a:t>
            </a:r>
            <a:r>
              <a:rPr lang="en-US" altLang="zh-CN" dirty="0"/>
              <a:t>IDA*</a:t>
            </a:r>
            <a:r>
              <a:rPr lang="zh-CN" altLang="en-US" dirty="0"/>
              <a:t>等等</a:t>
            </a:r>
          </a:p>
        </p:txBody>
      </p:sp>
    </p:spTree>
    <p:extLst>
      <p:ext uri="{BB962C8B-B14F-4D97-AF65-F5344CB8AC3E}">
        <p14:creationId xmlns:p14="http://schemas.microsoft.com/office/powerpoint/2010/main" val="3707990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7411">
                                            <p:txEl>
                                              <p:pRg st="1" end="1"/>
                                            </p:txEl>
                                          </p:spTgt>
                                        </p:tgtEl>
                                        <p:attrNameLst>
                                          <p:attrName>style.visibility</p:attrName>
                                        </p:attrNameLst>
                                      </p:cBhvr>
                                      <p:to>
                                        <p:strVal val="visible"/>
                                      </p:to>
                                    </p:set>
                                    <p:anim calcmode="lin" valueType="num">
                                      <p:cBhvr additive="base">
                                        <p:cTn id="13" dur="500" fill="hold"/>
                                        <p:tgtEl>
                                          <p:spTgt spid="17411">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741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7411">
                                            <p:txEl>
                                              <p:pRg st="2" end="2"/>
                                            </p:txEl>
                                          </p:spTgt>
                                        </p:tgtEl>
                                        <p:attrNameLst>
                                          <p:attrName>style.visibility</p:attrName>
                                        </p:attrNameLst>
                                      </p:cBhvr>
                                      <p:to>
                                        <p:strVal val="visible"/>
                                      </p:to>
                                    </p:set>
                                    <p:anim calcmode="lin" valueType="num">
                                      <p:cBhvr additive="base">
                                        <p:cTn id="19" dur="500" fill="hold"/>
                                        <p:tgtEl>
                                          <p:spTgt spid="17411">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7411">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7411">
                                            <p:txEl>
                                              <p:pRg st="3" end="3"/>
                                            </p:txEl>
                                          </p:spTgt>
                                        </p:tgtEl>
                                        <p:attrNameLst>
                                          <p:attrName>style.visibility</p:attrName>
                                        </p:attrNameLst>
                                      </p:cBhvr>
                                      <p:to>
                                        <p:strVal val="visible"/>
                                      </p:to>
                                    </p:set>
                                    <p:anim calcmode="lin" valueType="num">
                                      <p:cBhvr additive="base">
                                        <p:cTn id="25" dur="500" fill="hold"/>
                                        <p:tgtEl>
                                          <p:spTgt spid="17411">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7411">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674301-953F-B5E5-0AA6-C64D9AD2CC48}"/>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19A9B4D7-F37C-795E-92BF-FDC740D78E80}"/>
              </a:ext>
            </a:extLst>
          </p:cNvPr>
          <p:cNvSpPr>
            <a:spLocks noGrp="1"/>
          </p:cNvSpPr>
          <p:nvPr>
            <p:ph idx="1"/>
          </p:nvPr>
        </p:nvSpPr>
        <p:spPr/>
        <p:txBody>
          <a:bodyPr/>
          <a:lstStyle/>
          <a:p>
            <a:r>
              <a:rPr lang="zh-CN" altLang="en-US" dirty="0"/>
              <a:t>以四场比赛为例：</a:t>
            </a:r>
            <a:endParaRPr lang="en-US" altLang="zh-CN" dirty="0"/>
          </a:p>
          <a:p>
            <a:r>
              <a:rPr lang="zh-CN" altLang="en-US" dirty="0"/>
              <a:t>每场都有负、胜、平三种情况</a:t>
            </a:r>
          </a:p>
        </p:txBody>
      </p:sp>
      <p:graphicFrame>
        <p:nvGraphicFramePr>
          <p:cNvPr id="4" name="表格 3">
            <a:extLst>
              <a:ext uri="{FF2B5EF4-FFF2-40B4-BE49-F238E27FC236}">
                <a16:creationId xmlns:a16="http://schemas.microsoft.com/office/drawing/2014/main" id="{BE476082-EF9F-0826-FB1B-DF0845CBF609}"/>
              </a:ext>
            </a:extLst>
          </p:cNvPr>
          <p:cNvGraphicFramePr>
            <a:graphicFrameLocks noGrp="1"/>
          </p:cNvGraphicFramePr>
          <p:nvPr>
            <p:extLst>
              <p:ext uri="{D42A27DB-BD31-4B8C-83A1-F6EECF244321}">
                <p14:modId xmlns:p14="http://schemas.microsoft.com/office/powerpoint/2010/main" val="461919557"/>
              </p:ext>
            </p:extLst>
          </p:nvPr>
        </p:nvGraphicFramePr>
        <p:xfrm>
          <a:off x="1110342" y="2830890"/>
          <a:ext cx="7010400" cy="1196220"/>
        </p:xfrm>
        <a:graphic>
          <a:graphicData uri="http://schemas.openxmlformats.org/drawingml/2006/table">
            <a:tbl>
              <a:tblPr bandRow="1">
                <a:tableStyleId>{5C22544A-7EE6-4342-B048-85BDC9FD1C3A}</a:tableStyleId>
              </a:tblPr>
              <a:tblGrid>
                <a:gridCol w="1752600">
                  <a:extLst>
                    <a:ext uri="{9D8B030D-6E8A-4147-A177-3AD203B41FA5}">
                      <a16:colId xmlns:a16="http://schemas.microsoft.com/office/drawing/2014/main" val="3588253144"/>
                    </a:ext>
                  </a:extLst>
                </a:gridCol>
                <a:gridCol w="1752600">
                  <a:extLst>
                    <a:ext uri="{9D8B030D-6E8A-4147-A177-3AD203B41FA5}">
                      <a16:colId xmlns:a16="http://schemas.microsoft.com/office/drawing/2014/main" val="2706575590"/>
                    </a:ext>
                  </a:extLst>
                </a:gridCol>
                <a:gridCol w="1752600">
                  <a:extLst>
                    <a:ext uri="{9D8B030D-6E8A-4147-A177-3AD203B41FA5}">
                      <a16:colId xmlns:a16="http://schemas.microsoft.com/office/drawing/2014/main" val="3249664841"/>
                    </a:ext>
                  </a:extLst>
                </a:gridCol>
                <a:gridCol w="1752600">
                  <a:extLst>
                    <a:ext uri="{9D8B030D-6E8A-4147-A177-3AD203B41FA5}">
                      <a16:colId xmlns:a16="http://schemas.microsoft.com/office/drawing/2014/main" val="1562672487"/>
                    </a:ext>
                  </a:extLst>
                </a:gridCol>
              </a:tblGrid>
              <a:tr h="1196220">
                <a:tc>
                  <a:txBody>
                    <a:bodyPr/>
                    <a:lstStyle/>
                    <a:p>
                      <a:endParaRPr lang="zh-CN" altLang="en-US" dirty="0"/>
                    </a:p>
                  </a:txBody>
                  <a:tcPr/>
                </a:tc>
                <a:tc>
                  <a:txBody>
                    <a:bodyPr/>
                    <a:lstStyle/>
                    <a:p>
                      <a:endParaRPr lang="zh-CN" altLang="en-US"/>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2414405804"/>
                  </a:ext>
                </a:extLst>
              </a:tr>
            </a:tbl>
          </a:graphicData>
        </a:graphic>
      </p:graphicFrame>
    </p:spTree>
    <p:extLst>
      <p:ext uri="{BB962C8B-B14F-4D97-AF65-F5344CB8AC3E}">
        <p14:creationId xmlns:p14="http://schemas.microsoft.com/office/powerpoint/2010/main" val="979616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内容占位符 4">
            <a:extLst>
              <a:ext uri="{FF2B5EF4-FFF2-40B4-BE49-F238E27FC236}">
                <a16:creationId xmlns:a16="http://schemas.microsoft.com/office/drawing/2014/main" id="{FEE2CD7C-9220-B7EA-1A04-9380E5A4BB55}"/>
              </a:ext>
            </a:extLst>
          </p:cNvPr>
          <p:cNvGraphicFramePr>
            <a:graphicFrameLocks noGrp="1"/>
          </p:cNvGraphicFramePr>
          <p:nvPr>
            <p:ph idx="1"/>
            <p:extLst>
              <p:ext uri="{D42A27DB-BD31-4B8C-83A1-F6EECF244321}">
                <p14:modId xmlns:p14="http://schemas.microsoft.com/office/powerpoint/2010/main" val="3826951352"/>
              </p:ext>
            </p:extLst>
          </p:nvPr>
        </p:nvGraphicFramePr>
        <p:xfrm>
          <a:off x="5154386" y="434703"/>
          <a:ext cx="1627416" cy="518160"/>
        </p:xfrm>
        <a:graphic>
          <a:graphicData uri="http://schemas.openxmlformats.org/drawingml/2006/table">
            <a:tbl>
              <a:tblPr bandRow="1">
                <a:tableStyleId>{5C22544A-7EE6-4342-B048-85BDC9FD1C3A}</a:tableStyleId>
              </a:tblPr>
              <a:tblGrid>
                <a:gridCol w="406854">
                  <a:extLst>
                    <a:ext uri="{9D8B030D-6E8A-4147-A177-3AD203B41FA5}">
                      <a16:colId xmlns:a16="http://schemas.microsoft.com/office/drawing/2014/main" val="3780043287"/>
                    </a:ext>
                  </a:extLst>
                </a:gridCol>
                <a:gridCol w="406854">
                  <a:extLst>
                    <a:ext uri="{9D8B030D-6E8A-4147-A177-3AD203B41FA5}">
                      <a16:colId xmlns:a16="http://schemas.microsoft.com/office/drawing/2014/main" val="3317006574"/>
                    </a:ext>
                  </a:extLst>
                </a:gridCol>
                <a:gridCol w="406854">
                  <a:extLst>
                    <a:ext uri="{9D8B030D-6E8A-4147-A177-3AD203B41FA5}">
                      <a16:colId xmlns:a16="http://schemas.microsoft.com/office/drawing/2014/main" val="4013913447"/>
                    </a:ext>
                  </a:extLst>
                </a:gridCol>
                <a:gridCol w="406854">
                  <a:extLst>
                    <a:ext uri="{9D8B030D-6E8A-4147-A177-3AD203B41FA5}">
                      <a16:colId xmlns:a16="http://schemas.microsoft.com/office/drawing/2014/main" val="2039309111"/>
                    </a:ext>
                  </a:extLst>
                </a:gridCol>
              </a:tblGrid>
              <a:tr h="326934">
                <a:tc>
                  <a:txBody>
                    <a:bodyPr/>
                    <a:lstStyle/>
                    <a:p>
                      <a:r>
                        <a:rPr lang="en-US" altLang="zh-CN" sz="2800" dirty="0">
                          <a:latin typeface="思源黑体 Normal" panose="020B0400000000000000" pitchFamily="34" charset="-128"/>
                          <a:ea typeface="思源黑体 Normal" panose="020B0400000000000000" pitchFamily="34" charset="-128"/>
                        </a:rPr>
                        <a:t>*</a:t>
                      </a:r>
                      <a:endParaRPr lang="zh-CN" altLang="en-US" sz="2800" dirty="0">
                        <a:latin typeface="思源黑体 Normal" panose="020B0400000000000000" pitchFamily="34" charset="-128"/>
                        <a:ea typeface="思源黑体 Normal" panose="020B0400000000000000" pitchFamily="34" charset="-128"/>
                      </a:endParaRPr>
                    </a:p>
                  </a:txBody>
                  <a:tcPr/>
                </a:tc>
                <a:tc>
                  <a:txBody>
                    <a:bodyPr/>
                    <a:lstStyle/>
                    <a:p>
                      <a:r>
                        <a:rPr lang="en-US" altLang="zh-CN" sz="2800" dirty="0">
                          <a:latin typeface="思源黑体 Normal" panose="020B0400000000000000" pitchFamily="34" charset="-128"/>
                          <a:ea typeface="思源黑体 Normal" panose="020B0400000000000000" pitchFamily="34" charset="-128"/>
                        </a:rPr>
                        <a:t>*</a:t>
                      </a:r>
                      <a:endParaRPr lang="zh-CN" altLang="en-US" sz="2800" dirty="0">
                        <a:latin typeface="思源黑体 Normal" panose="020B0400000000000000" pitchFamily="34" charset="-128"/>
                        <a:ea typeface="思源黑体 Normal" panose="020B0400000000000000" pitchFamily="34" charset="-128"/>
                      </a:endParaRPr>
                    </a:p>
                  </a:txBody>
                  <a:tcPr/>
                </a:tc>
                <a:tc>
                  <a:txBody>
                    <a:bodyPr/>
                    <a:lstStyle/>
                    <a:p>
                      <a:r>
                        <a:rPr lang="en-US" altLang="zh-CN" sz="2800" dirty="0">
                          <a:latin typeface="思源黑体 Normal" panose="020B0400000000000000" pitchFamily="34" charset="-128"/>
                          <a:ea typeface="思源黑体 Normal" panose="020B0400000000000000" pitchFamily="34" charset="-128"/>
                        </a:rPr>
                        <a:t>*</a:t>
                      </a:r>
                      <a:endParaRPr lang="zh-CN" altLang="en-US" sz="2800" dirty="0">
                        <a:latin typeface="思源黑体 Normal" panose="020B0400000000000000" pitchFamily="34" charset="-128"/>
                        <a:ea typeface="思源黑体 Normal" panose="020B0400000000000000" pitchFamily="34" charset="-128"/>
                      </a:endParaRPr>
                    </a:p>
                  </a:txBody>
                  <a:tcPr/>
                </a:tc>
                <a:tc>
                  <a:txBody>
                    <a:bodyPr/>
                    <a:lstStyle/>
                    <a:p>
                      <a:r>
                        <a:rPr lang="en-US" altLang="zh-CN" sz="2800" dirty="0">
                          <a:latin typeface="思源黑体 Normal" panose="020B0400000000000000" pitchFamily="34" charset="-128"/>
                          <a:ea typeface="思源黑体 Normal" panose="020B0400000000000000" pitchFamily="34" charset="-128"/>
                        </a:rPr>
                        <a:t>*</a:t>
                      </a:r>
                      <a:endParaRPr lang="zh-CN" altLang="en-US" sz="2800" dirty="0">
                        <a:latin typeface="思源黑体 Normal" panose="020B0400000000000000" pitchFamily="34" charset="-128"/>
                        <a:ea typeface="思源黑体 Normal" panose="020B0400000000000000" pitchFamily="34" charset="-128"/>
                      </a:endParaRPr>
                    </a:p>
                  </a:txBody>
                  <a:tcPr/>
                </a:tc>
                <a:extLst>
                  <a:ext uri="{0D108BD9-81ED-4DB2-BD59-A6C34878D82A}">
                    <a16:rowId xmlns:a16="http://schemas.microsoft.com/office/drawing/2014/main" val="1027188395"/>
                  </a:ext>
                </a:extLst>
              </a:tr>
            </a:tbl>
          </a:graphicData>
        </a:graphic>
      </p:graphicFrame>
      <p:graphicFrame>
        <p:nvGraphicFramePr>
          <p:cNvPr id="11" name="内容占位符 4">
            <a:extLst>
              <a:ext uri="{FF2B5EF4-FFF2-40B4-BE49-F238E27FC236}">
                <a16:creationId xmlns:a16="http://schemas.microsoft.com/office/drawing/2014/main" id="{B31B2D97-1BCC-E1EB-8587-7AE184FA6375}"/>
              </a:ext>
            </a:extLst>
          </p:cNvPr>
          <p:cNvGraphicFramePr>
            <a:graphicFrameLocks/>
          </p:cNvGraphicFramePr>
          <p:nvPr>
            <p:extLst>
              <p:ext uri="{D42A27DB-BD31-4B8C-83A1-F6EECF244321}">
                <p14:modId xmlns:p14="http://schemas.microsoft.com/office/powerpoint/2010/main" val="3795222015"/>
              </p:ext>
            </p:extLst>
          </p:nvPr>
        </p:nvGraphicFramePr>
        <p:xfrm>
          <a:off x="-103415" y="4788989"/>
          <a:ext cx="1627416" cy="457200"/>
        </p:xfrm>
        <a:graphic>
          <a:graphicData uri="http://schemas.openxmlformats.org/drawingml/2006/table">
            <a:tbl>
              <a:tblPr bandRow="1">
                <a:tableStyleId>{5C22544A-7EE6-4342-B048-85BDC9FD1C3A}</a:tableStyleId>
              </a:tblPr>
              <a:tblGrid>
                <a:gridCol w="406854">
                  <a:extLst>
                    <a:ext uri="{9D8B030D-6E8A-4147-A177-3AD203B41FA5}">
                      <a16:colId xmlns:a16="http://schemas.microsoft.com/office/drawing/2014/main" val="3780043287"/>
                    </a:ext>
                  </a:extLst>
                </a:gridCol>
                <a:gridCol w="406854">
                  <a:extLst>
                    <a:ext uri="{9D8B030D-6E8A-4147-A177-3AD203B41FA5}">
                      <a16:colId xmlns:a16="http://schemas.microsoft.com/office/drawing/2014/main" val="3317006574"/>
                    </a:ext>
                  </a:extLst>
                </a:gridCol>
                <a:gridCol w="406854">
                  <a:extLst>
                    <a:ext uri="{9D8B030D-6E8A-4147-A177-3AD203B41FA5}">
                      <a16:colId xmlns:a16="http://schemas.microsoft.com/office/drawing/2014/main" val="4013913447"/>
                    </a:ext>
                  </a:extLst>
                </a:gridCol>
                <a:gridCol w="406854">
                  <a:extLst>
                    <a:ext uri="{9D8B030D-6E8A-4147-A177-3AD203B41FA5}">
                      <a16:colId xmlns:a16="http://schemas.microsoft.com/office/drawing/2014/main" val="2039309111"/>
                    </a:ext>
                  </a:extLst>
                </a:gridCol>
              </a:tblGrid>
              <a:tr h="326934">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extLst>
                  <a:ext uri="{0D108BD9-81ED-4DB2-BD59-A6C34878D82A}">
                    <a16:rowId xmlns:a16="http://schemas.microsoft.com/office/drawing/2014/main" val="1027188395"/>
                  </a:ext>
                </a:extLst>
              </a:tr>
            </a:tbl>
          </a:graphicData>
        </a:graphic>
      </p:graphicFrame>
      <p:graphicFrame>
        <p:nvGraphicFramePr>
          <p:cNvPr id="12" name="内容占位符 4">
            <a:extLst>
              <a:ext uri="{FF2B5EF4-FFF2-40B4-BE49-F238E27FC236}">
                <a16:creationId xmlns:a16="http://schemas.microsoft.com/office/drawing/2014/main" id="{F680A360-A2AC-F268-244F-073E19888EDF}"/>
              </a:ext>
            </a:extLst>
          </p:cNvPr>
          <p:cNvGraphicFramePr>
            <a:graphicFrameLocks/>
          </p:cNvGraphicFramePr>
          <p:nvPr>
            <p:extLst>
              <p:ext uri="{D42A27DB-BD31-4B8C-83A1-F6EECF244321}">
                <p14:modId xmlns:p14="http://schemas.microsoft.com/office/powerpoint/2010/main" val="880470861"/>
              </p:ext>
            </p:extLst>
          </p:nvPr>
        </p:nvGraphicFramePr>
        <p:xfrm>
          <a:off x="1695449" y="3371306"/>
          <a:ext cx="1627416" cy="457200"/>
        </p:xfrm>
        <a:graphic>
          <a:graphicData uri="http://schemas.openxmlformats.org/drawingml/2006/table">
            <a:tbl>
              <a:tblPr bandRow="1">
                <a:tableStyleId>{5C22544A-7EE6-4342-B048-85BDC9FD1C3A}</a:tableStyleId>
              </a:tblPr>
              <a:tblGrid>
                <a:gridCol w="406854">
                  <a:extLst>
                    <a:ext uri="{9D8B030D-6E8A-4147-A177-3AD203B41FA5}">
                      <a16:colId xmlns:a16="http://schemas.microsoft.com/office/drawing/2014/main" val="3780043287"/>
                    </a:ext>
                  </a:extLst>
                </a:gridCol>
                <a:gridCol w="406854">
                  <a:extLst>
                    <a:ext uri="{9D8B030D-6E8A-4147-A177-3AD203B41FA5}">
                      <a16:colId xmlns:a16="http://schemas.microsoft.com/office/drawing/2014/main" val="3317006574"/>
                    </a:ext>
                  </a:extLst>
                </a:gridCol>
                <a:gridCol w="406854">
                  <a:extLst>
                    <a:ext uri="{9D8B030D-6E8A-4147-A177-3AD203B41FA5}">
                      <a16:colId xmlns:a16="http://schemas.microsoft.com/office/drawing/2014/main" val="4013913447"/>
                    </a:ext>
                  </a:extLst>
                </a:gridCol>
                <a:gridCol w="406854">
                  <a:extLst>
                    <a:ext uri="{9D8B030D-6E8A-4147-A177-3AD203B41FA5}">
                      <a16:colId xmlns:a16="http://schemas.microsoft.com/office/drawing/2014/main" val="2039309111"/>
                    </a:ext>
                  </a:extLst>
                </a:gridCol>
              </a:tblGrid>
              <a:tr h="326934">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en-US" altLang="zh-CN" sz="2400" dirty="0">
                          <a:latin typeface="思源黑体 Normal" panose="020B0400000000000000" pitchFamily="34" charset="-128"/>
                          <a:ea typeface="思源黑体 Normal" panose="020B0400000000000000" pitchFamily="34" charset="-128"/>
                        </a:rPr>
                        <a:t>*</a:t>
                      </a:r>
                      <a:endParaRPr lang="zh-CN" altLang="en-US" sz="2400" dirty="0">
                        <a:latin typeface="思源黑体 Normal" panose="020B0400000000000000" pitchFamily="34" charset="-128"/>
                        <a:ea typeface="思源黑体 Normal" panose="020B0400000000000000" pitchFamily="34" charset="-128"/>
                      </a:endParaRPr>
                    </a:p>
                  </a:txBody>
                  <a:tcPr/>
                </a:tc>
                <a:extLst>
                  <a:ext uri="{0D108BD9-81ED-4DB2-BD59-A6C34878D82A}">
                    <a16:rowId xmlns:a16="http://schemas.microsoft.com/office/drawing/2014/main" val="1027188395"/>
                  </a:ext>
                </a:extLst>
              </a:tr>
            </a:tbl>
          </a:graphicData>
        </a:graphic>
      </p:graphicFrame>
      <p:graphicFrame>
        <p:nvGraphicFramePr>
          <p:cNvPr id="13" name="内容占位符 4">
            <a:extLst>
              <a:ext uri="{FF2B5EF4-FFF2-40B4-BE49-F238E27FC236}">
                <a16:creationId xmlns:a16="http://schemas.microsoft.com/office/drawing/2014/main" id="{E6F922A5-F87A-7210-4B90-B12A8941587B}"/>
              </a:ext>
            </a:extLst>
          </p:cNvPr>
          <p:cNvGraphicFramePr>
            <a:graphicFrameLocks/>
          </p:cNvGraphicFramePr>
          <p:nvPr>
            <p:extLst>
              <p:ext uri="{D42A27DB-BD31-4B8C-83A1-F6EECF244321}">
                <p14:modId xmlns:p14="http://schemas.microsoft.com/office/powerpoint/2010/main" val="3884326279"/>
              </p:ext>
            </p:extLst>
          </p:nvPr>
        </p:nvGraphicFramePr>
        <p:xfrm>
          <a:off x="2473777" y="2193654"/>
          <a:ext cx="1627416" cy="457200"/>
        </p:xfrm>
        <a:graphic>
          <a:graphicData uri="http://schemas.openxmlformats.org/drawingml/2006/table">
            <a:tbl>
              <a:tblPr bandRow="1">
                <a:tableStyleId>{5C22544A-7EE6-4342-B048-85BDC9FD1C3A}</a:tableStyleId>
              </a:tblPr>
              <a:tblGrid>
                <a:gridCol w="406854">
                  <a:extLst>
                    <a:ext uri="{9D8B030D-6E8A-4147-A177-3AD203B41FA5}">
                      <a16:colId xmlns:a16="http://schemas.microsoft.com/office/drawing/2014/main" val="3780043287"/>
                    </a:ext>
                  </a:extLst>
                </a:gridCol>
                <a:gridCol w="406854">
                  <a:extLst>
                    <a:ext uri="{9D8B030D-6E8A-4147-A177-3AD203B41FA5}">
                      <a16:colId xmlns:a16="http://schemas.microsoft.com/office/drawing/2014/main" val="3317006574"/>
                    </a:ext>
                  </a:extLst>
                </a:gridCol>
                <a:gridCol w="406854">
                  <a:extLst>
                    <a:ext uri="{9D8B030D-6E8A-4147-A177-3AD203B41FA5}">
                      <a16:colId xmlns:a16="http://schemas.microsoft.com/office/drawing/2014/main" val="4013913447"/>
                    </a:ext>
                  </a:extLst>
                </a:gridCol>
                <a:gridCol w="406854">
                  <a:extLst>
                    <a:ext uri="{9D8B030D-6E8A-4147-A177-3AD203B41FA5}">
                      <a16:colId xmlns:a16="http://schemas.microsoft.com/office/drawing/2014/main" val="2039309111"/>
                    </a:ext>
                  </a:extLst>
                </a:gridCol>
              </a:tblGrid>
              <a:tr h="326934">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en-US" altLang="zh-CN" sz="2400" dirty="0">
                          <a:latin typeface="思源黑体 Normal" panose="020B0400000000000000" pitchFamily="34" charset="-128"/>
                          <a:ea typeface="思源黑体 Normal" panose="020B0400000000000000" pitchFamily="34" charset="-128"/>
                        </a:rPr>
                        <a:t>*</a:t>
                      </a:r>
                      <a:endParaRPr lang="zh-CN" altLang="en-US" sz="2400" dirty="0">
                        <a:latin typeface="思源黑体 Normal" panose="020B0400000000000000" pitchFamily="34" charset="-128"/>
                        <a:ea typeface="思源黑体 Normal" panose="020B0400000000000000" pitchFamily="34" charset="-128"/>
                      </a:endParaRPr>
                    </a:p>
                  </a:txBody>
                  <a:tcPr/>
                </a:tc>
                <a:tc>
                  <a:txBody>
                    <a:bodyPr/>
                    <a:lstStyle/>
                    <a:p>
                      <a:r>
                        <a:rPr lang="en-US" altLang="zh-CN" sz="2400" dirty="0">
                          <a:latin typeface="思源黑体 Normal" panose="020B0400000000000000" pitchFamily="34" charset="-128"/>
                          <a:ea typeface="思源黑体 Normal" panose="020B0400000000000000" pitchFamily="34" charset="-128"/>
                        </a:rPr>
                        <a:t>*</a:t>
                      </a:r>
                      <a:endParaRPr lang="zh-CN" altLang="en-US" sz="2400" dirty="0">
                        <a:latin typeface="思源黑体 Normal" panose="020B0400000000000000" pitchFamily="34" charset="-128"/>
                        <a:ea typeface="思源黑体 Normal" panose="020B0400000000000000" pitchFamily="34" charset="-128"/>
                      </a:endParaRPr>
                    </a:p>
                  </a:txBody>
                  <a:tcPr/>
                </a:tc>
                <a:extLst>
                  <a:ext uri="{0D108BD9-81ED-4DB2-BD59-A6C34878D82A}">
                    <a16:rowId xmlns:a16="http://schemas.microsoft.com/office/drawing/2014/main" val="1027188395"/>
                  </a:ext>
                </a:extLst>
              </a:tr>
            </a:tbl>
          </a:graphicData>
        </a:graphic>
      </p:graphicFrame>
      <p:graphicFrame>
        <p:nvGraphicFramePr>
          <p:cNvPr id="14" name="内容占位符 4">
            <a:extLst>
              <a:ext uri="{FF2B5EF4-FFF2-40B4-BE49-F238E27FC236}">
                <a16:creationId xmlns:a16="http://schemas.microsoft.com/office/drawing/2014/main" id="{B8BA3FD4-EF73-F18D-2369-AD43030D31A0}"/>
              </a:ext>
            </a:extLst>
          </p:cNvPr>
          <p:cNvGraphicFramePr>
            <a:graphicFrameLocks/>
          </p:cNvGraphicFramePr>
          <p:nvPr>
            <p:extLst>
              <p:ext uri="{D42A27DB-BD31-4B8C-83A1-F6EECF244321}">
                <p14:modId xmlns:p14="http://schemas.microsoft.com/office/powerpoint/2010/main" val="1733934177"/>
              </p:ext>
            </p:extLst>
          </p:nvPr>
        </p:nvGraphicFramePr>
        <p:xfrm>
          <a:off x="4321627" y="1383211"/>
          <a:ext cx="1627416" cy="457200"/>
        </p:xfrm>
        <a:graphic>
          <a:graphicData uri="http://schemas.openxmlformats.org/drawingml/2006/table">
            <a:tbl>
              <a:tblPr bandRow="1">
                <a:tableStyleId>{5C22544A-7EE6-4342-B048-85BDC9FD1C3A}</a:tableStyleId>
              </a:tblPr>
              <a:tblGrid>
                <a:gridCol w="406854">
                  <a:extLst>
                    <a:ext uri="{9D8B030D-6E8A-4147-A177-3AD203B41FA5}">
                      <a16:colId xmlns:a16="http://schemas.microsoft.com/office/drawing/2014/main" val="3780043287"/>
                    </a:ext>
                  </a:extLst>
                </a:gridCol>
                <a:gridCol w="406854">
                  <a:extLst>
                    <a:ext uri="{9D8B030D-6E8A-4147-A177-3AD203B41FA5}">
                      <a16:colId xmlns:a16="http://schemas.microsoft.com/office/drawing/2014/main" val="3317006574"/>
                    </a:ext>
                  </a:extLst>
                </a:gridCol>
                <a:gridCol w="406854">
                  <a:extLst>
                    <a:ext uri="{9D8B030D-6E8A-4147-A177-3AD203B41FA5}">
                      <a16:colId xmlns:a16="http://schemas.microsoft.com/office/drawing/2014/main" val="4013913447"/>
                    </a:ext>
                  </a:extLst>
                </a:gridCol>
                <a:gridCol w="406854">
                  <a:extLst>
                    <a:ext uri="{9D8B030D-6E8A-4147-A177-3AD203B41FA5}">
                      <a16:colId xmlns:a16="http://schemas.microsoft.com/office/drawing/2014/main" val="2039309111"/>
                    </a:ext>
                  </a:extLst>
                </a:gridCol>
              </a:tblGrid>
              <a:tr h="196669">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en-US" altLang="zh-CN" sz="2400" dirty="0">
                          <a:latin typeface="思源黑体 Normal" panose="020B0400000000000000" pitchFamily="34" charset="-128"/>
                          <a:ea typeface="思源黑体 Normal" panose="020B0400000000000000" pitchFamily="34" charset="-128"/>
                        </a:rPr>
                        <a:t>*</a:t>
                      </a:r>
                      <a:endParaRPr lang="zh-CN" altLang="en-US" sz="2400" dirty="0">
                        <a:latin typeface="思源黑体 Normal" panose="020B0400000000000000" pitchFamily="34" charset="-128"/>
                        <a:ea typeface="思源黑体 Normal" panose="020B0400000000000000" pitchFamily="34" charset="-128"/>
                      </a:endParaRPr>
                    </a:p>
                  </a:txBody>
                  <a:tcPr/>
                </a:tc>
                <a:tc>
                  <a:txBody>
                    <a:bodyPr/>
                    <a:lstStyle/>
                    <a:p>
                      <a:r>
                        <a:rPr lang="en-US" altLang="zh-CN" sz="2400" dirty="0">
                          <a:latin typeface="思源黑体 Normal" panose="020B0400000000000000" pitchFamily="34" charset="-128"/>
                          <a:ea typeface="思源黑体 Normal" panose="020B0400000000000000" pitchFamily="34" charset="-128"/>
                        </a:rPr>
                        <a:t>*</a:t>
                      </a:r>
                      <a:endParaRPr lang="zh-CN" altLang="en-US" sz="2400" dirty="0">
                        <a:latin typeface="思源黑体 Normal" panose="020B0400000000000000" pitchFamily="34" charset="-128"/>
                        <a:ea typeface="思源黑体 Normal" panose="020B0400000000000000" pitchFamily="34" charset="-128"/>
                      </a:endParaRPr>
                    </a:p>
                  </a:txBody>
                  <a:tcPr/>
                </a:tc>
                <a:tc>
                  <a:txBody>
                    <a:bodyPr/>
                    <a:lstStyle/>
                    <a:p>
                      <a:r>
                        <a:rPr lang="en-US" altLang="zh-CN" sz="2400" dirty="0">
                          <a:latin typeface="思源黑体 Normal" panose="020B0400000000000000" pitchFamily="34" charset="-128"/>
                          <a:ea typeface="思源黑体 Normal" panose="020B0400000000000000" pitchFamily="34" charset="-128"/>
                        </a:rPr>
                        <a:t>*</a:t>
                      </a:r>
                      <a:endParaRPr lang="zh-CN" altLang="en-US" sz="2400" dirty="0">
                        <a:latin typeface="思源黑体 Normal" panose="020B0400000000000000" pitchFamily="34" charset="-128"/>
                        <a:ea typeface="思源黑体 Normal" panose="020B0400000000000000" pitchFamily="34" charset="-128"/>
                      </a:endParaRPr>
                    </a:p>
                  </a:txBody>
                  <a:tcPr/>
                </a:tc>
                <a:extLst>
                  <a:ext uri="{0D108BD9-81ED-4DB2-BD59-A6C34878D82A}">
                    <a16:rowId xmlns:a16="http://schemas.microsoft.com/office/drawing/2014/main" val="1027188395"/>
                  </a:ext>
                </a:extLst>
              </a:tr>
            </a:tbl>
          </a:graphicData>
        </a:graphic>
      </p:graphicFrame>
      <p:graphicFrame>
        <p:nvGraphicFramePr>
          <p:cNvPr id="15" name="内容占位符 4">
            <a:extLst>
              <a:ext uri="{FF2B5EF4-FFF2-40B4-BE49-F238E27FC236}">
                <a16:creationId xmlns:a16="http://schemas.microsoft.com/office/drawing/2014/main" id="{03A5FB74-B324-6F89-1AC9-21DCBB80616E}"/>
              </a:ext>
            </a:extLst>
          </p:cNvPr>
          <p:cNvGraphicFramePr>
            <a:graphicFrameLocks/>
          </p:cNvGraphicFramePr>
          <p:nvPr>
            <p:extLst>
              <p:ext uri="{D42A27DB-BD31-4B8C-83A1-F6EECF244321}">
                <p14:modId xmlns:p14="http://schemas.microsoft.com/office/powerpoint/2010/main" val="3733315037"/>
              </p:ext>
            </p:extLst>
          </p:nvPr>
        </p:nvGraphicFramePr>
        <p:xfrm>
          <a:off x="1641022" y="4788989"/>
          <a:ext cx="1627416" cy="457200"/>
        </p:xfrm>
        <a:graphic>
          <a:graphicData uri="http://schemas.openxmlformats.org/drawingml/2006/table">
            <a:tbl>
              <a:tblPr bandRow="1">
                <a:tableStyleId>{5C22544A-7EE6-4342-B048-85BDC9FD1C3A}</a:tableStyleId>
              </a:tblPr>
              <a:tblGrid>
                <a:gridCol w="406854">
                  <a:extLst>
                    <a:ext uri="{9D8B030D-6E8A-4147-A177-3AD203B41FA5}">
                      <a16:colId xmlns:a16="http://schemas.microsoft.com/office/drawing/2014/main" val="3780043287"/>
                    </a:ext>
                  </a:extLst>
                </a:gridCol>
                <a:gridCol w="406854">
                  <a:extLst>
                    <a:ext uri="{9D8B030D-6E8A-4147-A177-3AD203B41FA5}">
                      <a16:colId xmlns:a16="http://schemas.microsoft.com/office/drawing/2014/main" val="3317006574"/>
                    </a:ext>
                  </a:extLst>
                </a:gridCol>
                <a:gridCol w="406854">
                  <a:extLst>
                    <a:ext uri="{9D8B030D-6E8A-4147-A177-3AD203B41FA5}">
                      <a16:colId xmlns:a16="http://schemas.microsoft.com/office/drawing/2014/main" val="4013913447"/>
                    </a:ext>
                  </a:extLst>
                </a:gridCol>
                <a:gridCol w="406854">
                  <a:extLst>
                    <a:ext uri="{9D8B030D-6E8A-4147-A177-3AD203B41FA5}">
                      <a16:colId xmlns:a16="http://schemas.microsoft.com/office/drawing/2014/main" val="2039309111"/>
                    </a:ext>
                  </a:extLst>
                </a:gridCol>
              </a:tblGrid>
              <a:tr h="326934">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平</a:t>
                      </a:r>
                    </a:p>
                  </a:txBody>
                  <a:tcPr/>
                </a:tc>
                <a:extLst>
                  <a:ext uri="{0D108BD9-81ED-4DB2-BD59-A6C34878D82A}">
                    <a16:rowId xmlns:a16="http://schemas.microsoft.com/office/drawing/2014/main" val="1027188395"/>
                  </a:ext>
                </a:extLst>
              </a:tr>
            </a:tbl>
          </a:graphicData>
        </a:graphic>
      </p:graphicFrame>
      <p:graphicFrame>
        <p:nvGraphicFramePr>
          <p:cNvPr id="16" name="内容占位符 4">
            <a:extLst>
              <a:ext uri="{FF2B5EF4-FFF2-40B4-BE49-F238E27FC236}">
                <a16:creationId xmlns:a16="http://schemas.microsoft.com/office/drawing/2014/main" id="{7216741A-D6B6-D381-791F-ACCB71EC150B}"/>
              </a:ext>
            </a:extLst>
          </p:cNvPr>
          <p:cNvGraphicFramePr>
            <a:graphicFrameLocks/>
          </p:cNvGraphicFramePr>
          <p:nvPr>
            <p:extLst>
              <p:ext uri="{D42A27DB-BD31-4B8C-83A1-F6EECF244321}">
                <p14:modId xmlns:p14="http://schemas.microsoft.com/office/powerpoint/2010/main" val="1823977900"/>
              </p:ext>
            </p:extLst>
          </p:nvPr>
        </p:nvGraphicFramePr>
        <p:xfrm>
          <a:off x="3385459" y="4793344"/>
          <a:ext cx="1627416" cy="457200"/>
        </p:xfrm>
        <a:graphic>
          <a:graphicData uri="http://schemas.openxmlformats.org/drawingml/2006/table">
            <a:tbl>
              <a:tblPr bandRow="1">
                <a:tableStyleId>{5C22544A-7EE6-4342-B048-85BDC9FD1C3A}</a:tableStyleId>
              </a:tblPr>
              <a:tblGrid>
                <a:gridCol w="406854">
                  <a:extLst>
                    <a:ext uri="{9D8B030D-6E8A-4147-A177-3AD203B41FA5}">
                      <a16:colId xmlns:a16="http://schemas.microsoft.com/office/drawing/2014/main" val="3780043287"/>
                    </a:ext>
                  </a:extLst>
                </a:gridCol>
                <a:gridCol w="406854">
                  <a:extLst>
                    <a:ext uri="{9D8B030D-6E8A-4147-A177-3AD203B41FA5}">
                      <a16:colId xmlns:a16="http://schemas.microsoft.com/office/drawing/2014/main" val="3317006574"/>
                    </a:ext>
                  </a:extLst>
                </a:gridCol>
                <a:gridCol w="406854">
                  <a:extLst>
                    <a:ext uri="{9D8B030D-6E8A-4147-A177-3AD203B41FA5}">
                      <a16:colId xmlns:a16="http://schemas.microsoft.com/office/drawing/2014/main" val="4013913447"/>
                    </a:ext>
                  </a:extLst>
                </a:gridCol>
                <a:gridCol w="406854">
                  <a:extLst>
                    <a:ext uri="{9D8B030D-6E8A-4147-A177-3AD203B41FA5}">
                      <a16:colId xmlns:a16="http://schemas.microsoft.com/office/drawing/2014/main" val="2039309111"/>
                    </a:ext>
                  </a:extLst>
                </a:gridCol>
              </a:tblGrid>
              <a:tr h="326934">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胜</a:t>
                      </a:r>
                    </a:p>
                  </a:txBody>
                  <a:tcPr/>
                </a:tc>
                <a:extLst>
                  <a:ext uri="{0D108BD9-81ED-4DB2-BD59-A6C34878D82A}">
                    <a16:rowId xmlns:a16="http://schemas.microsoft.com/office/drawing/2014/main" val="1027188395"/>
                  </a:ext>
                </a:extLst>
              </a:tr>
            </a:tbl>
          </a:graphicData>
        </a:graphic>
      </p:graphicFrame>
      <p:cxnSp>
        <p:nvCxnSpPr>
          <p:cNvPr id="18" name="直接连接符 17">
            <a:extLst>
              <a:ext uri="{FF2B5EF4-FFF2-40B4-BE49-F238E27FC236}">
                <a16:creationId xmlns:a16="http://schemas.microsoft.com/office/drawing/2014/main" id="{1146A851-7E16-F9DF-BB07-C85E0055F5B7}"/>
              </a:ext>
            </a:extLst>
          </p:cNvPr>
          <p:cNvCxnSpPr>
            <a:cxnSpLocks/>
            <a:stCxn id="12" idx="2"/>
            <a:endCxn id="11" idx="0"/>
          </p:cNvCxnSpPr>
          <p:nvPr/>
        </p:nvCxnSpPr>
        <p:spPr>
          <a:xfrm flipH="1">
            <a:off x="710293" y="3828506"/>
            <a:ext cx="1798864" cy="960483"/>
          </a:xfrm>
          <a:prstGeom prst="line">
            <a:avLst/>
          </a:prstGeom>
        </p:spPr>
        <p:style>
          <a:lnRef idx="3">
            <a:schemeClr val="accent5"/>
          </a:lnRef>
          <a:fillRef idx="0">
            <a:schemeClr val="accent5"/>
          </a:fillRef>
          <a:effectRef idx="2">
            <a:schemeClr val="accent5"/>
          </a:effectRef>
          <a:fontRef idx="minor">
            <a:schemeClr val="tx1"/>
          </a:fontRef>
        </p:style>
      </p:cxnSp>
      <p:cxnSp>
        <p:nvCxnSpPr>
          <p:cNvPr id="20" name="直接连接符 19">
            <a:extLst>
              <a:ext uri="{FF2B5EF4-FFF2-40B4-BE49-F238E27FC236}">
                <a16:creationId xmlns:a16="http://schemas.microsoft.com/office/drawing/2014/main" id="{872BD072-6AB2-8882-99A1-46B37812F721}"/>
              </a:ext>
            </a:extLst>
          </p:cNvPr>
          <p:cNvCxnSpPr>
            <a:cxnSpLocks/>
            <a:stCxn id="12" idx="2"/>
            <a:endCxn id="15" idx="0"/>
          </p:cNvCxnSpPr>
          <p:nvPr/>
        </p:nvCxnSpPr>
        <p:spPr>
          <a:xfrm flipH="1">
            <a:off x="2454730" y="3828506"/>
            <a:ext cx="54427" cy="960483"/>
          </a:xfrm>
          <a:prstGeom prst="line">
            <a:avLst/>
          </a:prstGeom>
        </p:spPr>
        <p:style>
          <a:lnRef idx="3">
            <a:schemeClr val="accent5"/>
          </a:lnRef>
          <a:fillRef idx="0">
            <a:schemeClr val="accent5"/>
          </a:fillRef>
          <a:effectRef idx="2">
            <a:schemeClr val="accent5"/>
          </a:effectRef>
          <a:fontRef idx="minor">
            <a:schemeClr val="tx1"/>
          </a:fontRef>
        </p:style>
      </p:cxnSp>
      <p:cxnSp>
        <p:nvCxnSpPr>
          <p:cNvPr id="22" name="直接连接符 21">
            <a:extLst>
              <a:ext uri="{FF2B5EF4-FFF2-40B4-BE49-F238E27FC236}">
                <a16:creationId xmlns:a16="http://schemas.microsoft.com/office/drawing/2014/main" id="{5B3429ED-FB05-F232-3121-DF6E660DA7F3}"/>
              </a:ext>
            </a:extLst>
          </p:cNvPr>
          <p:cNvCxnSpPr>
            <a:cxnSpLocks/>
            <a:stCxn id="12" idx="2"/>
            <a:endCxn id="16" idx="0"/>
          </p:cNvCxnSpPr>
          <p:nvPr/>
        </p:nvCxnSpPr>
        <p:spPr>
          <a:xfrm>
            <a:off x="2509157" y="3828506"/>
            <a:ext cx="1690010" cy="964838"/>
          </a:xfrm>
          <a:prstGeom prst="line">
            <a:avLst/>
          </a:prstGeom>
        </p:spPr>
        <p:style>
          <a:lnRef idx="3">
            <a:schemeClr val="accent5"/>
          </a:lnRef>
          <a:fillRef idx="0">
            <a:schemeClr val="accent5"/>
          </a:fillRef>
          <a:effectRef idx="2">
            <a:schemeClr val="accent5"/>
          </a:effectRef>
          <a:fontRef idx="minor">
            <a:schemeClr val="tx1"/>
          </a:fontRef>
        </p:style>
      </p:cxnSp>
      <p:cxnSp>
        <p:nvCxnSpPr>
          <p:cNvPr id="24" name="直接连接符 23">
            <a:extLst>
              <a:ext uri="{FF2B5EF4-FFF2-40B4-BE49-F238E27FC236}">
                <a16:creationId xmlns:a16="http://schemas.microsoft.com/office/drawing/2014/main" id="{2BAAB3B9-9A04-54BA-18E7-A40124D437B1}"/>
              </a:ext>
            </a:extLst>
          </p:cNvPr>
          <p:cNvCxnSpPr>
            <a:cxnSpLocks/>
            <a:stCxn id="13" idx="2"/>
            <a:endCxn id="12" idx="0"/>
          </p:cNvCxnSpPr>
          <p:nvPr/>
        </p:nvCxnSpPr>
        <p:spPr>
          <a:xfrm flipH="1">
            <a:off x="2509157" y="2650854"/>
            <a:ext cx="778328" cy="720452"/>
          </a:xfrm>
          <a:prstGeom prst="line">
            <a:avLst/>
          </a:prstGeom>
        </p:spPr>
        <p:style>
          <a:lnRef idx="3">
            <a:schemeClr val="accent5"/>
          </a:lnRef>
          <a:fillRef idx="0">
            <a:schemeClr val="accent5"/>
          </a:fillRef>
          <a:effectRef idx="2">
            <a:schemeClr val="accent5"/>
          </a:effectRef>
          <a:fontRef idx="minor">
            <a:schemeClr val="tx1"/>
          </a:fontRef>
        </p:style>
      </p:cxnSp>
      <p:graphicFrame>
        <p:nvGraphicFramePr>
          <p:cNvPr id="26" name="内容占位符 4">
            <a:extLst>
              <a:ext uri="{FF2B5EF4-FFF2-40B4-BE49-F238E27FC236}">
                <a16:creationId xmlns:a16="http://schemas.microsoft.com/office/drawing/2014/main" id="{4B33E964-CF44-DDE1-5907-15D3099ACB6E}"/>
              </a:ext>
            </a:extLst>
          </p:cNvPr>
          <p:cNvGraphicFramePr>
            <a:graphicFrameLocks/>
          </p:cNvGraphicFramePr>
          <p:nvPr>
            <p:extLst>
              <p:ext uri="{D42A27DB-BD31-4B8C-83A1-F6EECF244321}">
                <p14:modId xmlns:p14="http://schemas.microsoft.com/office/powerpoint/2010/main" val="697599060"/>
              </p:ext>
            </p:extLst>
          </p:nvPr>
        </p:nvGraphicFramePr>
        <p:xfrm>
          <a:off x="2797626" y="5319124"/>
          <a:ext cx="1627416" cy="457200"/>
        </p:xfrm>
        <a:graphic>
          <a:graphicData uri="http://schemas.openxmlformats.org/drawingml/2006/table">
            <a:tbl>
              <a:tblPr bandRow="1">
                <a:tableStyleId>{5C22544A-7EE6-4342-B048-85BDC9FD1C3A}</a:tableStyleId>
              </a:tblPr>
              <a:tblGrid>
                <a:gridCol w="406854">
                  <a:extLst>
                    <a:ext uri="{9D8B030D-6E8A-4147-A177-3AD203B41FA5}">
                      <a16:colId xmlns:a16="http://schemas.microsoft.com/office/drawing/2014/main" val="3780043287"/>
                    </a:ext>
                  </a:extLst>
                </a:gridCol>
                <a:gridCol w="406854">
                  <a:extLst>
                    <a:ext uri="{9D8B030D-6E8A-4147-A177-3AD203B41FA5}">
                      <a16:colId xmlns:a16="http://schemas.microsoft.com/office/drawing/2014/main" val="3317006574"/>
                    </a:ext>
                  </a:extLst>
                </a:gridCol>
                <a:gridCol w="406854">
                  <a:extLst>
                    <a:ext uri="{9D8B030D-6E8A-4147-A177-3AD203B41FA5}">
                      <a16:colId xmlns:a16="http://schemas.microsoft.com/office/drawing/2014/main" val="4013913447"/>
                    </a:ext>
                  </a:extLst>
                </a:gridCol>
                <a:gridCol w="406854">
                  <a:extLst>
                    <a:ext uri="{9D8B030D-6E8A-4147-A177-3AD203B41FA5}">
                      <a16:colId xmlns:a16="http://schemas.microsoft.com/office/drawing/2014/main" val="2039309111"/>
                    </a:ext>
                  </a:extLst>
                </a:gridCol>
              </a:tblGrid>
              <a:tr h="326934">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平</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extLst>
                  <a:ext uri="{0D108BD9-81ED-4DB2-BD59-A6C34878D82A}">
                    <a16:rowId xmlns:a16="http://schemas.microsoft.com/office/drawing/2014/main" val="1027188395"/>
                  </a:ext>
                </a:extLst>
              </a:tr>
            </a:tbl>
          </a:graphicData>
        </a:graphic>
      </p:graphicFrame>
      <p:graphicFrame>
        <p:nvGraphicFramePr>
          <p:cNvPr id="27" name="内容占位符 4">
            <a:extLst>
              <a:ext uri="{FF2B5EF4-FFF2-40B4-BE49-F238E27FC236}">
                <a16:creationId xmlns:a16="http://schemas.microsoft.com/office/drawing/2014/main" id="{5F741EC9-7DC8-B989-2345-63C7741A21CF}"/>
              </a:ext>
            </a:extLst>
          </p:cNvPr>
          <p:cNvGraphicFramePr>
            <a:graphicFrameLocks/>
          </p:cNvGraphicFramePr>
          <p:nvPr>
            <p:extLst>
              <p:ext uri="{D42A27DB-BD31-4B8C-83A1-F6EECF244321}">
                <p14:modId xmlns:p14="http://schemas.microsoft.com/office/powerpoint/2010/main" val="4144023057"/>
              </p:ext>
            </p:extLst>
          </p:nvPr>
        </p:nvGraphicFramePr>
        <p:xfrm>
          <a:off x="4596490" y="3901441"/>
          <a:ext cx="1627416" cy="457200"/>
        </p:xfrm>
        <a:graphic>
          <a:graphicData uri="http://schemas.openxmlformats.org/drawingml/2006/table">
            <a:tbl>
              <a:tblPr bandRow="1">
                <a:tableStyleId>{5C22544A-7EE6-4342-B048-85BDC9FD1C3A}</a:tableStyleId>
              </a:tblPr>
              <a:tblGrid>
                <a:gridCol w="406854">
                  <a:extLst>
                    <a:ext uri="{9D8B030D-6E8A-4147-A177-3AD203B41FA5}">
                      <a16:colId xmlns:a16="http://schemas.microsoft.com/office/drawing/2014/main" val="3780043287"/>
                    </a:ext>
                  </a:extLst>
                </a:gridCol>
                <a:gridCol w="406854">
                  <a:extLst>
                    <a:ext uri="{9D8B030D-6E8A-4147-A177-3AD203B41FA5}">
                      <a16:colId xmlns:a16="http://schemas.microsoft.com/office/drawing/2014/main" val="3317006574"/>
                    </a:ext>
                  </a:extLst>
                </a:gridCol>
                <a:gridCol w="406854">
                  <a:extLst>
                    <a:ext uri="{9D8B030D-6E8A-4147-A177-3AD203B41FA5}">
                      <a16:colId xmlns:a16="http://schemas.microsoft.com/office/drawing/2014/main" val="4013913447"/>
                    </a:ext>
                  </a:extLst>
                </a:gridCol>
                <a:gridCol w="406854">
                  <a:extLst>
                    <a:ext uri="{9D8B030D-6E8A-4147-A177-3AD203B41FA5}">
                      <a16:colId xmlns:a16="http://schemas.microsoft.com/office/drawing/2014/main" val="2039309111"/>
                    </a:ext>
                  </a:extLst>
                </a:gridCol>
              </a:tblGrid>
              <a:tr h="326934">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平</a:t>
                      </a:r>
                    </a:p>
                  </a:txBody>
                  <a:tcPr/>
                </a:tc>
                <a:tc>
                  <a:txBody>
                    <a:bodyPr/>
                    <a:lstStyle/>
                    <a:p>
                      <a:r>
                        <a:rPr lang="en-US" altLang="zh-CN" sz="2400" dirty="0">
                          <a:latin typeface="思源黑体 Normal" panose="020B0400000000000000" pitchFamily="34" charset="-128"/>
                          <a:ea typeface="思源黑体 Normal" panose="020B0400000000000000" pitchFamily="34" charset="-128"/>
                        </a:rPr>
                        <a:t>*</a:t>
                      </a:r>
                      <a:endParaRPr lang="zh-CN" altLang="en-US" sz="2400" dirty="0">
                        <a:latin typeface="思源黑体 Normal" panose="020B0400000000000000" pitchFamily="34" charset="-128"/>
                        <a:ea typeface="思源黑体 Normal" panose="020B0400000000000000" pitchFamily="34" charset="-128"/>
                      </a:endParaRPr>
                    </a:p>
                  </a:txBody>
                  <a:tcPr/>
                </a:tc>
                <a:extLst>
                  <a:ext uri="{0D108BD9-81ED-4DB2-BD59-A6C34878D82A}">
                    <a16:rowId xmlns:a16="http://schemas.microsoft.com/office/drawing/2014/main" val="1027188395"/>
                  </a:ext>
                </a:extLst>
              </a:tr>
            </a:tbl>
          </a:graphicData>
        </a:graphic>
      </p:graphicFrame>
      <p:graphicFrame>
        <p:nvGraphicFramePr>
          <p:cNvPr id="28" name="内容占位符 4">
            <a:extLst>
              <a:ext uri="{FF2B5EF4-FFF2-40B4-BE49-F238E27FC236}">
                <a16:creationId xmlns:a16="http://schemas.microsoft.com/office/drawing/2014/main" id="{AA3925EA-8817-9AA6-72D0-813E93436F6E}"/>
              </a:ext>
            </a:extLst>
          </p:cNvPr>
          <p:cNvGraphicFramePr>
            <a:graphicFrameLocks/>
          </p:cNvGraphicFramePr>
          <p:nvPr>
            <p:extLst>
              <p:ext uri="{D42A27DB-BD31-4B8C-83A1-F6EECF244321}">
                <p14:modId xmlns:p14="http://schemas.microsoft.com/office/powerpoint/2010/main" val="1000834699"/>
              </p:ext>
            </p:extLst>
          </p:nvPr>
        </p:nvGraphicFramePr>
        <p:xfrm>
          <a:off x="4542063" y="5319124"/>
          <a:ext cx="1627416" cy="457200"/>
        </p:xfrm>
        <a:graphic>
          <a:graphicData uri="http://schemas.openxmlformats.org/drawingml/2006/table">
            <a:tbl>
              <a:tblPr bandRow="1">
                <a:tableStyleId>{5C22544A-7EE6-4342-B048-85BDC9FD1C3A}</a:tableStyleId>
              </a:tblPr>
              <a:tblGrid>
                <a:gridCol w="406854">
                  <a:extLst>
                    <a:ext uri="{9D8B030D-6E8A-4147-A177-3AD203B41FA5}">
                      <a16:colId xmlns:a16="http://schemas.microsoft.com/office/drawing/2014/main" val="3780043287"/>
                    </a:ext>
                  </a:extLst>
                </a:gridCol>
                <a:gridCol w="406854">
                  <a:extLst>
                    <a:ext uri="{9D8B030D-6E8A-4147-A177-3AD203B41FA5}">
                      <a16:colId xmlns:a16="http://schemas.microsoft.com/office/drawing/2014/main" val="3317006574"/>
                    </a:ext>
                  </a:extLst>
                </a:gridCol>
                <a:gridCol w="406854">
                  <a:extLst>
                    <a:ext uri="{9D8B030D-6E8A-4147-A177-3AD203B41FA5}">
                      <a16:colId xmlns:a16="http://schemas.microsoft.com/office/drawing/2014/main" val="4013913447"/>
                    </a:ext>
                  </a:extLst>
                </a:gridCol>
                <a:gridCol w="406854">
                  <a:extLst>
                    <a:ext uri="{9D8B030D-6E8A-4147-A177-3AD203B41FA5}">
                      <a16:colId xmlns:a16="http://schemas.microsoft.com/office/drawing/2014/main" val="2039309111"/>
                    </a:ext>
                  </a:extLst>
                </a:gridCol>
              </a:tblGrid>
              <a:tr h="326934">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平</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平</a:t>
                      </a:r>
                    </a:p>
                  </a:txBody>
                  <a:tcPr/>
                </a:tc>
                <a:extLst>
                  <a:ext uri="{0D108BD9-81ED-4DB2-BD59-A6C34878D82A}">
                    <a16:rowId xmlns:a16="http://schemas.microsoft.com/office/drawing/2014/main" val="1027188395"/>
                  </a:ext>
                </a:extLst>
              </a:tr>
            </a:tbl>
          </a:graphicData>
        </a:graphic>
      </p:graphicFrame>
      <p:graphicFrame>
        <p:nvGraphicFramePr>
          <p:cNvPr id="29" name="内容占位符 4">
            <a:extLst>
              <a:ext uri="{FF2B5EF4-FFF2-40B4-BE49-F238E27FC236}">
                <a16:creationId xmlns:a16="http://schemas.microsoft.com/office/drawing/2014/main" id="{B965C5A2-C7C4-D92F-97CB-6FE455223869}"/>
              </a:ext>
            </a:extLst>
          </p:cNvPr>
          <p:cNvGraphicFramePr>
            <a:graphicFrameLocks/>
          </p:cNvGraphicFramePr>
          <p:nvPr>
            <p:extLst>
              <p:ext uri="{D42A27DB-BD31-4B8C-83A1-F6EECF244321}">
                <p14:modId xmlns:p14="http://schemas.microsoft.com/office/powerpoint/2010/main" val="3009376028"/>
              </p:ext>
            </p:extLst>
          </p:nvPr>
        </p:nvGraphicFramePr>
        <p:xfrm>
          <a:off x="6286500" y="5315134"/>
          <a:ext cx="1627416" cy="457200"/>
        </p:xfrm>
        <a:graphic>
          <a:graphicData uri="http://schemas.openxmlformats.org/drawingml/2006/table">
            <a:tbl>
              <a:tblPr bandRow="1">
                <a:tableStyleId>{5C22544A-7EE6-4342-B048-85BDC9FD1C3A}</a:tableStyleId>
              </a:tblPr>
              <a:tblGrid>
                <a:gridCol w="406854">
                  <a:extLst>
                    <a:ext uri="{9D8B030D-6E8A-4147-A177-3AD203B41FA5}">
                      <a16:colId xmlns:a16="http://schemas.microsoft.com/office/drawing/2014/main" val="3780043287"/>
                    </a:ext>
                  </a:extLst>
                </a:gridCol>
                <a:gridCol w="406854">
                  <a:extLst>
                    <a:ext uri="{9D8B030D-6E8A-4147-A177-3AD203B41FA5}">
                      <a16:colId xmlns:a16="http://schemas.microsoft.com/office/drawing/2014/main" val="3317006574"/>
                    </a:ext>
                  </a:extLst>
                </a:gridCol>
                <a:gridCol w="406854">
                  <a:extLst>
                    <a:ext uri="{9D8B030D-6E8A-4147-A177-3AD203B41FA5}">
                      <a16:colId xmlns:a16="http://schemas.microsoft.com/office/drawing/2014/main" val="4013913447"/>
                    </a:ext>
                  </a:extLst>
                </a:gridCol>
                <a:gridCol w="406854">
                  <a:extLst>
                    <a:ext uri="{9D8B030D-6E8A-4147-A177-3AD203B41FA5}">
                      <a16:colId xmlns:a16="http://schemas.microsoft.com/office/drawing/2014/main" val="2039309111"/>
                    </a:ext>
                  </a:extLst>
                </a:gridCol>
              </a:tblGrid>
              <a:tr h="326934">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负</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平</a:t>
                      </a:r>
                    </a:p>
                  </a:txBody>
                  <a:tcPr/>
                </a:tc>
                <a:tc>
                  <a:txBody>
                    <a:bodyPr/>
                    <a:lstStyle/>
                    <a:p>
                      <a:r>
                        <a:rPr lang="zh-CN" altLang="en-US" sz="2400" dirty="0">
                          <a:latin typeface="思源黑体 Normal" panose="020B0400000000000000" pitchFamily="34" charset="-128"/>
                          <a:ea typeface="思源黑体 Normal" panose="020B0400000000000000" pitchFamily="34" charset="-128"/>
                        </a:rPr>
                        <a:t>胜</a:t>
                      </a:r>
                    </a:p>
                  </a:txBody>
                  <a:tcPr/>
                </a:tc>
                <a:extLst>
                  <a:ext uri="{0D108BD9-81ED-4DB2-BD59-A6C34878D82A}">
                    <a16:rowId xmlns:a16="http://schemas.microsoft.com/office/drawing/2014/main" val="1027188395"/>
                  </a:ext>
                </a:extLst>
              </a:tr>
            </a:tbl>
          </a:graphicData>
        </a:graphic>
      </p:graphicFrame>
      <p:cxnSp>
        <p:nvCxnSpPr>
          <p:cNvPr id="30" name="直接连接符 29">
            <a:extLst>
              <a:ext uri="{FF2B5EF4-FFF2-40B4-BE49-F238E27FC236}">
                <a16:creationId xmlns:a16="http://schemas.microsoft.com/office/drawing/2014/main" id="{737FE0EA-6EC4-A61A-B01C-1631D3F0EC54}"/>
              </a:ext>
            </a:extLst>
          </p:cNvPr>
          <p:cNvCxnSpPr>
            <a:cxnSpLocks/>
            <a:endCxn id="26" idx="0"/>
          </p:cNvCxnSpPr>
          <p:nvPr/>
        </p:nvCxnSpPr>
        <p:spPr>
          <a:xfrm flipH="1">
            <a:off x="3611334" y="4358641"/>
            <a:ext cx="1798864" cy="960483"/>
          </a:xfrm>
          <a:prstGeom prst="line">
            <a:avLst/>
          </a:prstGeom>
        </p:spPr>
        <p:style>
          <a:lnRef idx="3">
            <a:schemeClr val="accent5"/>
          </a:lnRef>
          <a:fillRef idx="0">
            <a:schemeClr val="accent5"/>
          </a:fillRef>
          <a:effectRef idx="2">
            <a:schemeClr val="accent5"/>
          </a:effectRef>
          <a:fontRef idx="minor">
            <a:schemeClr val="tx1"/>
          </a:fontRef>
        </p:style>
      </p:cxnSp>
      <p:cxnSp>
        <p:nvCxnSpPr>
          <p:cNvPr id="31" name="直接连接符 30">
            <a:extLst>
              <a:ext uri="{FF2B5EF4-FFF2-40B4-BE49-F238E27FC236}">
                <a16:creationId xmlns:a16="http://schemas.microsoft.com/office/drawing/2014/main" id="{F0861FF3-217F-97B6-7CB9-97FB40652A88}"/>
              </a:ext>
            </a:extLst>
          </p:cNvPr>
          <p:cNvCxnSpPr>
            <a:cxnSpLocks/>
            <a:stCxn id="27" idx="2"/>
            <a:endCxn id="28" idx="0"/>
          </p:cNvCxnSpPr>
          <p:nvPr/>
        </p:nvCxnSpPr>
        <p:spPr>
          <a:xfrm flipH="1">
            <a:off x="5355771" y="4358641"/>
            <a:ext cx="54427" cy="960483"/>
          </a:xfrm>
          <a:prstGeom prst="line">
            <a:avLst/>
          </a:prstGeom>
        </p:spPr>
        <p:style>
          <a:lnRef idx="3">
            <a:schemeClr val="accent5"/>
          </a:lnRef>
          <a:fillRef idx="0">
            <a:schemeClr val="accent5"/>
          </a:fillRef>
          <a:effectRef idx="2">
            <a:schemeClr val="accent5"/>
          </a:effectRef>
          <a:fontRef idx="minor">
            <a:schemeClr val="tx1"/>
          </a:fontRef>
        </p:style>
      </p:cxnSp>
      <p:cxnSp>
        <p:nvCxnSpPr>
          <p:cNvPr id="32" name="直接连接符 31">
            <a:extLst>
              <a:ext uri="{FF2B5EF4-FFF2-40B4-BE49-F238E27FC236}">
                <a16:creationId xmlns:a16="http://schemas.microsoft.com/office/drawing/2014/main" id="{AA6CE575-D04A-CEE7-C12F-360C8051B3B4}"/>
              </a:ext>
            </a:extLst>
          </p:cNvPr>
          <p:cNvCxnSpPr>
            <a:cxnSpLocks/>
            <a:stCxn id="27" idx="2"/>
            <a:endCxn id="29" idx="0"/>
          </p:cNvCxnSpPr>
          <p:nvPr/>
        </p:nvCxnSpPr>
        <p:spPr>
          <a:xfrm>
            <a:off x="5410198" y="4358641"/>
            <a:ext cx="1690010" cy="956493"/>
          </a:xfrm>
          <a:prstGeom prst="line">
            <a:avLst/>
          </a:prstGeom>
        </p:spPr>
        <p:style>
          <a:lnRef idx="3">
            <a:schemeClr val="accent5"/>
          </a:lnRef>
          <a:fillRef idx="0">
            <a:schemeClr val="accent5"/>
          </a:fillRef>
          <a:effectRef idx="2">
            <a:schemeClr val="accent5"/>
          </a:effectRef>
          <a:fontRef idx="minor">
            <a:schemeClr val="tx1"/>
          </a:fontRef>
        </p:style>
      </p:cxnSp>
      <p:cxnSp>
        <p:nvCxnSpPr>
          <p:cNvPr id="33" name="直接连接符 32">
            <a:extLst>
              <a:ext uri="{FF2B5EF4-FFF2-40B4-BE49-F238E27FC236}">
                <a16:creationId xmlns:a16="http://schemas.microsoft.com/office/drawing/2014/main" id="{0C0CE8BE-389A-2007-D4C3-EB6D3EDDCB02}"/>
              </a:ext>
            </a:extLst>
          </p:cNvPr>
          <p:cNvCxnSpPr>
            <a:cxnSpLocks/>
            <a:stCxn id="13" idx="2"/>
            <a:endCxn id="27" idx="0"/>
          </p:cNvCxnSpPr>
          <p:nvPr/>
        </p:nvCxnSpPr>
        <p:spPr>
          <a:xfrm>
            <a:off x="3287485" y="2650854"/>
            <a:ext cx="2122713" cy="1250587"/>
          </a:xfrm>
          <a:prstGeom prst="line">
            <a:avLst/>
          </a:prstGeom>
        </p:spPr>
        <p:style>
          <a:lnRef idx="3">
            <a:schemeClr val="accent5"/>
          </a:lnRef>
          <a:fillRef idx="0">
            <a:schemeClr val="accent5"/>
          </a:fillRef>
          <a:effectRef idx="2">
            <a:schemeClr val="accent5"/>
          </a:effectRef>
          <a:fontRef idx="minor">
            <a:schemeClr val="tx1"/>
          </a:fontRef>
        </p:style>
      </p:cxnSp>
      <p:cxnSp>
        <p:nvCxnSpPr>
          <p:cNvPr id="43" name="直接连接符 42">
            <a:extLst>
              <a:ext uri="{FF2B5EF4-FFF2-40B4-BE49-F238E27FC236}">
                <a16:creationId xmlns:a16="http://schemas.microsoft.com/office/drawing/2014/main" id="{33A6753F-222A-E4B6-6EEB-A7CF961327DA}"/>
              </a:ext>
            </a:extLst>
          </p:cNvPr>
          <p:cNvCxnSpPr>
            <a:cxnSpLocks/>
            <a:stCxn id="14" idx="2"/>
            <a:endCxn id="13" idx="0"/>
          </p:cNvCxnSpPr>
          <p:nvPr/>
        </p:nvCxnSpPr>
        <p:spPr>
          <a:xfrm flipH="1">
            <a:off x="3287485" y="1840411"/>
            <a:ext cx="1847850" cy="353243"/>
          </a:xfrm>
          <a:prstGeom prst="line">
            <a:avLst/>
          </a:prstGeom>
        </p:spPr>
        <p:style>
          <a:lnRef idx="3">
            <a:schemeClr val="accent5"/>
          </a:lnRef>
          <a:fillRef idx="0">
            <a:schemeClr val="accent5"/>
          </a:fillRef>
          <a:effectRef idx="2">
            <a:schemeClr val="accent5"/>
          </a:effectRef>
          <a:fontRef idx="minor">
            <a:schemeClr val="tx1"/>
          </a:fontRef>
        </p:style>
      </p:cxnSp>
      <p:cxnSp>
        <p:nvCxnSpPr>
          <p:cNvPr id="46" name="直接连接符 45">
            <a:extLst>
              <a:ext uri="{FF2B5EF4-FFF2-40B4-BE49-F238E27FC236}">
                <a16:creationId xmlns:a16="http://schemas.microsoft.com/office/drawing/2014/main" id="{EDA4FD48-FC43-E33C-6E7C-FB43DB658B48}"/>
              </a:ext>
            </a:extLst>
          </p:cNvPr>
          <p:cNvCxnSpPr>
            <a:cxnSpLocks/>
            <a:stCxn id="5" idx="2"/>
            <a:endCxn id="14" idx="0"/>
          </p:cNvCxnSpPr>
          <p:nvPr/>
        </p:nvCxnSpPr>
        <p:spPr>
          <a:xfrm flipH="1">
            <a:off x="5135335" y="952863"/>
            <a:ext cx="832759" cy="430348"/>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17242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ppt_x"/>
                                          </p:val>
                                        </p:tav>
                                        <p:tav tm="100000">
                                          <p:val>
                                            <p:strVal val="#ppt_x"/>
                                          </p:val>
                                        </p:tav>
                                      </p:tavLst>
                                    </p:anim>
                                    <p:anim calcmode="lin" valueType="num">
                                      <p:cBhvr additive="base">
                                        <p:cTn id="12"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3"/>
                                        </p:tgtEl>
                                        <p:attrNameLst>
                                          <p:attrName>style.visibility</p:attrName>
                                        </p:attrNameLst>
                                      </p:cBhvr>
                                      <p:to>
                                        <p:strVal val="visible"/>
                                      </p:to>
                                    </p:set>
                                    <p:anim calcmode="lin" valueType="num">
                                      <p:cBhvr additive="base">
                                        <p:cTn id="17" dur="500" fill="hold"/>
                                        <p:tgtEl>
                                          <p:spTgt spid="43"/>
                                        </p:tgtEl>
                                        <p:attrNameLst>
                                          <p:attrName>ppt_x</p:attrName>
                                        </p:attrNameLst>
                                      </p:cBhvr>
                                      <p:tavLst>
                                        <p:tav tm="0">
                                          <p:val>
                                            <p:strVal val="#ppt_x"/>
                                          </p:val>
                                        </p:tav>
                                        <p:tav tm="100000">
                                          <p:val>
                                            <p:strVal val="#ppt_x"/>
                                          </p:val>
                                        </p:tav>
                                      </p:tavLst>
                                    </p:anim>
                                    <p:anim calcmode="lin" valueType="num">
                                      <p:cBhvr additive="base">
                                        <p:cTn id="18" dur="500" fill="hold"/>
                                        <p:tgtEl>
                                          <p:spTgt spid="43"/>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ppt_x"/>
                                          </p:val>
                                        </p:tav>
                                        <p:tav tm="100000">
                                          <p:val>
                                            <p:strVal val="#ppt_x"/>
                                          </p:val>
                                        </p:tav>
                                      </p:tavLst>
                                    </p:anim>
                                    <p:anim calcmode="lin" valueType="num">
                                      <p:cBhvr additive="base">
                                        <p:cTn id="2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fill="hold"/>
                                        <p:tgtEl>
                                          <p:spTgt spid="24"/>
                                        </p:tgtEl>
                                        <p:attrNameLst>
                                          <p:attrName>ppt_x</p:attrName>
                                        </p:attrNameLst>
                                      </p:cBhvr>
                                      <p:tavLst>
                                        <p:tav tm="0">
                                          <p:val>
                                            <p:strVal val="#ppt_x"/>
                                          </p:val>
                                        </p:tav>
                                        <p:tav tm="100000">
                                          <p:val>
                                            <p:strVal val="#ppt_x"/>
                                          </p:val>
                                        </p:tav>
                                      </p:tavLst>
                                    </p:anim>
                                    <p:anim calcmode="lin" valueType="num">
                                      <p:cBhvr additive="base">
                                        <p:cTn id="28" dur="500" fill="hold"/>
                                        <p:tgtEl>
                                          <p:spTgt spid="24"/>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ppt_x"/>
                                          </p:val>
                                        </p:tav>
                                        <p:tav tm="100000">
                                          <p:val>
                                            <p:strVal val="#ppt_x"/>
                                          </p:val>
                                        </p:tav>
                                      </p:tavLst>
                                    </p:anim>
                                    <p:anim calcmode="lin" valueType="num">
                                      <p:cBhvr additive="base">
                                        <p:cTn id="3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8"/>
                                        </p:tgtEl>
                                        <p:attrNameLst>
                                          <p:attrName>style.visibility</p:attrName>
                                        </p:attrNameLst>
                                      </p:cBhvr>
                                      <p:to>
                                        <p:strVal val="visible"/>
                                      </p:to>
                                    </p:set>
                                    <p:anim calcmode="lin" valueType="num">
                                      <p:cBhvr additive="base">
                                        <p:cTn id="37" dur="500" fill="hold"/>
                                        <p:tgtEl>
                                          <p:spTgt spid="18"/>
                                        </p:tgtEl>
                                        <p:attrNameLst>
                                          <p:attrName>ppt_x</p:attrName>
                                        </p:attrNameLst>
                                      </p:cBhvr>
                                      <p:tavLst>
                                        <p:tav tm="0">
                                          <p:val>
                                            <p:strVal val="#ppt_x"/>
                                          </p:val>
                                        </p:tav>
                                        <p:tav tm="100000">
                                          <p:val>
                                            <p:strVal val="#ppt_x"/>
                                          </p:val>
                                        </p:tav>
                                      </p:tavLst>
                                    </p:anim>
                                    <p:anim calcmode="lin" valueType="num">
                                      <p:cBhvr additive="base">
                                        <p:cTn id="38" dur="500" fill="hold"/>
                                        <p:tgtEl>
                                          <p:spTgt spid="18"/>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additive="base">
                                        <p:cTn id="41" dur="500" fill="hold"/>
                                        <p:tgtEl>
                                          <p:spTgt spid="11"/>
                                        </p:tgtEl>
                                        <p:attrNameLst>
                                          <p:attrName>ppt_x</p:attrName>
                                        </p:attrNameLst>
                                      </p:cBhvr>
                                      <p:tavLst>
                                        <p:tav tm="0">
                                          <p:val>
                                            <p:strVal val="#ppt_x"/>
                                          </p:val>
                                        </p:tav>
                                        <p:tav tm="100000">
                                          <p:val>
                                            <p:strVal val="#ppt_x"/>
                                          </p:val>
                                        </p:tav>
                                      </p:tavLst>
                                    </p:anim>
                                    <p:anim calcmode="lin" valueType="num">
                                      <p:cBhvr additive="base">
                                        <p:cTn id="4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additive="base">
                                        <p:cTn id="47" dur="500" fill="hold"/>
                                        <p:tgtEl>
                                          <p:spTgt spid="20"/>
                                        </p:tgtEl>
                                        <p:attrNameLst>
                                          <p:attrName>ppt_x</p:attrName>
                                        </p:attrNameLst>
                                      </p:cBhvr>
                                      <p:tavLst>
                                        <p:tav tm="0">
                                          <p:val>
                                            <p:strVal val="#ppt_x"/>
                                          </p:val>
                                        </p:tav>
                                        <p:tav tm="100000">
                                          <p:val>
                                            <p:strVal val="#ppt_x"/>
                                          </p:val>
                                        </p:tav>
                                      </p:tavLst>
                                    </p:anim>
                                    <p:anim calcmode="lin" valueType="num">
                                      <p:cBhvr additive="base">
                                        <p:cTn id="48" dur="500" fill="hold"/>
                                        <p:tgtEl>
                                          <p:spTgt spid="20"/>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15"/>
                                        </p:tgtEl>
                                        <p:attrNameLst>
                                          <p:attrName>style.visibility</p:attrName>
                                        </p:attrNameLst>
                                      </p:cBhvr>
                                      <p:to>
                                        <p:strVal val="visible"/>
                                      </p:to>
                                    </p:set>
                                    <p:anim calcmode="lin" valueType="num">
                                      <p:cBhvr additive="base">
                                        <p:cTn id="51" dur="500" fill="hold"/>
                                        <p:tgtEl>
                                          <p:spTgt spid="15"/>
                                        </p:tgtEl>
                                        <p:attrNameLst>
                                          <p:attrName>ppt_x</p:attrName>
                                        </p:attrNameLst>
                                      </p:cBhvr>
                                      <p:tavLst>
                                        <p:tav tm="0">
                                          <p:val>
                                            <p:strVal val="#ppt_x"/>
                                          </p:val>
                                        </p:tav>
                                        <p:tav tm="100000">
                                          <p:val>
                                            <p:strVal val="#ppt_x"/>
                                          </p:val>
                                        </p:tav>
                                      </p:tavLst>
                                    </p:anim>
                                    <p:anim calcmode="lin" valueType="num">
                                      <p:cBhvr additive="base">
                                        <p:cTn id="5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additive="base">
                                        <p:cTn id="57" dur="500" fill="hold"/>
                                        <p:tgtEl>
                                          <p:spTgt spid="22"/>
                                        </p:tgtEl>
                                        <p:attrNameLst>
                                          <p:attrName>ppt_x</p:attrName>
                                        </p:attrNameLst>
                                      </p:cBhvr>
                                      <p:tavLst>
                                        <p:tav tm="0">
                                          <p:val>
                                            <p:strVal val="#ppt_x"/>
                                          </p:val>
                                        </p:tav>
                                        <p:tav tm="100000">
                                          <p:val>
                                            <p:strVal val="#ppt_x"/>
                                          </p:val>
                                        </p:tav>
                                      </p:tavLst>
                                    </p:anim>
                                    <p:anim calcmode="lin" valueType="num">
                                      <p:cBhvr additive="base">
                                        <p:cTn id="58" dur="500" fill="hold"/>
                                        <p:tgtEl>
                                          <p:spTgt spid="22"/>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16"/>
                                        </p:tgtEl>
                                        <p:attrNameLst>
                                          <p:attrName>style.visibility</p:attrName>
                                        </p:attrNameLst>
                                      </p:cBhvr>
                                      <p:to>
                                        <p:strVal val="visible"/>
                                      </p:to>
                                    </p:set>
                                    <p:anim calcmode="lin" valueType="num">
                                      <p:cBhvr additive="base">
                                        <p:cTn id="61" dur="500" fill="hold"/>
                                        <p:tgtEl>
                                          <p:spTgt spid="16"/>
                                        </p:tgtEl>
                                        <p:attrNameLst>
                                          <p:attrName>ppt_x</p:attrName>
                                        </p:attrNameLst>
                                      </p:cBhvr>
                                      <p:tavLst>
                                        <p:tav tm="0">
                                          <p:val>
                                            <p:strVal val="#ppt_x"/>
                                          </p:val>
                                        </p:tav>
                                        <p:tav tm="100000">
                                          <p:val>
                                            <p:strVal val="#ppt_x"/>
                                          </p:val>
                                        </p:tav>
                                      </p:tavLst>
                                    </p:anim>
                                    <p:anim calcmode="lin" valueType="num">
                                      <p:cBhvr additive="base">
                                        <p:cTn id="6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27"/>
                                        </p:tgtEl>
                                        <p:attrNameLst>
                                          <p:attrName>style.visibility</p:attrName>
                                        </p:attrNameLst>
                                      </p:cBhvr>
                                      <p:to>
                                        <p:strVal val="visible"/>
                                      </p:to>
                                    </p:set>
                                    <p:anim calcmode="lin" valueType="num">
                                      <p:cBhvr additive="base">
                                        <p:cTn id="67" dur="500" fill="hold"/>
                                        <p:tgtEl>
                                          <p:spTgt spid="27"/>
                                        </p:tgtEl>
                                        <p:attrNameLst>
                                          <p:attrName>ppt_x</p:attrName>
                                        </p:attrNameLst>
                                      </p:cBhvr>
                                      <p:tavLst>
                                        <p:tav tm="0">
                                          <p:val>
                                            <p:strVal val="#ppt_x"/>
                                          </p:val>
                                        </p:tav>
                                        <p:tav tm="100000">
                                          <p:val>
                                            <p:strVal val="#ppt_x"/>
                                          </p:val>
                                        </p:tav>
                                      </p:tavLst>
                                    </p:anim>
                                    <p:anim calcmode="lin" valueType="num">
                                      <p:cBhvr additive="base">
                                        <p:cTn id="68" dur="500" fill="hold"/>
                                        <p:tgtEl>
                                          <p:spTgt spid="27"/>
                                        </p:tgtEl>
                                        <p:attrNameLst>
                                          <p:attrName>ppt_y</p:attrName>
                                        </p:attrNameLst>
                                      </p:cBhvr>
                                      <p:tavLst>
                                        <p:tav tm="0">
                                          <p:val>
                                            <p:strVal val="1+#ppt_h/2"/>
                                          </p:val>
                                        </p:tav>
                                        <p:tav tm="100000">
                                          <p:val>
                                            <p:strVal val="#ppt_y"/>
                                          </p:val>
                                        </p:tav>
                                      </p:tavLst>
                                    </p:anim>
                                  </p:childTnLst>
                                </p:cTn>
                              </p:par>
                              <p:par>
                                <p:cTn id="69" presetID="2" presetClass="entr" presetSubtype="4" fill="hold" nodeType="withEffect">
                                  <p:stCondLst>
                                    <p:cond delay="0"/>
                                  </p:stCondLst>
                                  <p:childTnLst>
                                    <p:set>
                                      <p:cBhvr>
                                        <p:cTn id="70" dur="1" fill="hold">
                                          <p:stCondLst>
                                            <p:cond delay="0"/>
                                          </p:stCondLst>
                                        </p:cTn>
                                        <p:tgtEl>
                                          <p:spTgt spid="33"/>
                                        </p:tgtEl>
                                        <p:attrNameLst>
                                          <p:attrName>style.visibility</p:attrName>
                                        </p:attrNameLst>
                                      </p:cBhvr>
                                      <p:to>
                                        <p:strVal val="visible"/>
                                      </p:to>
                                    </p:set>
                                    <p:anim calcmode="lin" valueType="num">
                                      <p:cBhvr additive="base">
                                        <p:cTn id="71" dur="500" fill="hold"/>
                                        <p:tgtEl>
                                          <p:spTgt spid="33"/>
                                        </p:tgtEl>
                                        <p:attrNameLst>
                                          <p:attrName>ppt_x</p:attrName>
                                        </p:attrNameLst>
                                      </p:cBhvr>
                                      <p:tavLst>
                                        <p:tav tm="0">
                                          <p:val>
                                            <p:strVal val="#ppt_x"/>
                                          </p:val>
                                        </p:tav>
                                        <p:tav tm="100000">
                                          <p:val>
                                            <p:strVal val="#ppt_x"/>
                                          </p:val>
                                        </p:tav>
                                      </p:tavLst>
                                    </p:anim>
                                    <p:anim calcmode="lin" valueType="num">
                                      <p:cBhvr additive="base">
                                        <p:cTn id="72"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4" fill="hold" nodeType="clickEffect">
                                  <p:stCondLst>
                                    <p:cond delay="0"/>
                                  </p:stCondLst>
                                  <p:childTnLst>
                                    <p:set>
                                      <p:cBhvr>
                                        <p:cTn id="76" dur="1" fill="hold">
                                          <p:stCondLst>
                                            <p:cond delay="0"/>
                                          </p:stCondLst>
                                        </p:cTn>
                                        <p:tgtEl>
                                          <p:spTgt spid="30"/>
                                        </p:tgtEl>
                                        <p:attrNameLst>
                                          <p:attrName>style.visibility</p:attrName>
                                        </p:attrNameLst>
                                      </p:cBhvr>
                                      <p:to>
                                        <p:strVal val="visible"/>
                                      </p:to>
                                    </p:set>
                                    <p:anim calcmode="lin" valueType="num">
                                      <p:cBhvr additive="base">
                                        <p:cTn id="77" dur="500" fill="hold"/>
                                        <p:tgtEl>
                                          <p:spTgt spid="30"/>
                                        </p:tgtEl>
                                        <p:attrNameLst>
                                          <p:attrName>ppt_x</p:attrName>
                                        </p:attrNameLst>
                                      </p:cBhvr>
                                      <p:tavLst>
                                        <p:tav tm="0">
                                          <p:val>
                                            <p:strVal val="#ppt_x"/>
                                          </p:val>
                                        </p:tav>
                                        <p:tav tm="100000">
                                          <p:val>
                                            <p:strVal val="#ppt_x"/>
                                          </p:val>
                                        </p:tav>
                                      </p:tavLst>
                                    </p:anim>
                                    <p:anim calcmode="lin" valueType="num">
                                      <p:cBhvr additive="base">
                                        <p:cTn id="78" dur="500" fill="hold"/>
                                        <p:tgtEl>
                                          <p:spTgt spid="30"/>
                                        </p:tgtEl>
                                        <p:attrNameLst>
                                          <p:attrName>ppt_y</p:attrName>
                                        </p:attrNameLst>
                                      </p:cBhvr>
                                      <p:tavLst>
                                        <p:tav tm="0">
                                          <p:val>
                                            <p:strVal val="1+#ppt_h/2"/>
                                          </p:val>
                                        </p:tav>
                                        <p:tav tm="100000">
                                          <p:val>
                                            <p:strVal val="#ppt_y"/>
                                          </p:val>
                                        </p:tav>
                                      </p:tavLst>
                                    </p:anim>
                                  </p:childTnLst>
                                </p:cTn>
                              </p:par>
                              <p:par>
                                <p:cTn id="79" presetID="2" presetClass="entr" presetSubtype="4" fill="hold" nodeType="withEffect">
                                  <p:stCondLst>
                                    <p:cond delay="0"/>
                                  </p:stCondLst>
                                  <p:childTnLst>
                                    <p:set>
                                      <p:cBhvr>
                                        <p:cTn id="80" dur="1" fill="hold">
                                          <p:stCondLst>
                                            <p:cond delay="0"/>
                                          </p:stCondLst>
                                        </p:cTn>
                                        <p:tgtEl>
                                          <p:spTgt spid="26"/>
                                        </p:tgtEl>
                                        <p:attrNameLst>
                                          <p:attrName>style.visibility</p:attrName>
                                        </p:attrNameLst>
                                      </p:cBhvr>
                                      <p:to>
                                        <p:strVal val="visible"/>
                                      </p:to>
                                    </p:set>
                                    <p:anim calcmode="lin" valueType="num">
                                      <p:cBhvr additive="base">
                                        <p:cTn id="81" dur="500" fill="hold"/>
                                        <p:tgtEl>
                                          <p:spTgt spid="26"/>
                                        </p:tgtEl>
                                        <p:attrNameLst>
                                          <p:attrName>ppt_x</p:attrName>
                                        </p:attrNameLst>
                                      </p:cBhvr>
                                      <p:tavLst>
                                        <p:tav tm="0">
                                          <p:val>
                                            <p:strVal val="#ppt_x"/>
                                          </p:val>
                                        </p:tav>
                                        <p:tav tm="100000">
                                          <p:val>
                                            <p:strVal val="#ppt_x"/>
                                          </p:val>
                                        </p:tav>
                                      </p:tavLst>
                                    </p:anim>
                                    <p:anim calcmode="lin" valueType="num">
                                      <p:cBhvr additive="base">
                                        <p:cTn id="82"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2" presetClass="entr" presetSubtype="4" fill="hold" nodeType="clickEffect">
                                  <p:stCondLst>
                                    <p:cond delay="0"/>
                                  </p:stCondLst>
                                  <p:childTnLst>
                                    <p:set>
                                      <p:cBhvr>
                                        <p:cTn id="86" dur="1" fill="hold">
                                          <p:stCondLst>
                                            <p:cond delay="0"/>
                                          </p:stCondLst>
                                        </p:cTn>
                                        <p:tgtEl>
                                          <p:spTgt spid="31"/>
                                        </p:tgtEl>
                                        <p:attrNameLst>
                                          <p:attrName>style.visibility</p:attrName>
                                        </p:attrNameLst>
                                      </p:cBhvr>
                                      <p:to>
                                        <p:strVal val="visible"/>
                                      </p:to>
                                    </p:set>
                                    <p:anim calcmode="lin" valueType="num">
                                      <p:cBhvr additive="base">
                                        <p:cTn id="87" dur="500" fill="hold"/>
                                        <p:tgtEl>
                                          <p:spTgt spid="31"/>
                                        </p:tgtEl>
                                        <p:attrNameLst>
                                          <p:attrName>ppt_x</p:attrName>
                                        </p:attrNameLst>
                                      </p:cBhvr>
                                      <p:tavLst>
                                        <p:tav tm="0">
                                          <p:val>
                                            <p:strVal val="#ppt_x"/>
                                          </p:val>
                                        </p:tav>
                                        <p:tav tm="100000">
                                          <p:val>
                                            <p:strVal val="#ppt_x"/>
                                          </p:val>
                                        </p:tav>
                                      </p:tavLst>
                                    </p:anim>
                                    <p:anim calcmode="lin" valueType="num">
                                      <p:cBhvr additive="base">
                                        <p:cTn id="88" dur="500" fill="hold"/>
                                        <p:tgtEl>
                                          <p:spTgt spid="31"/>
                                        </p:tgtEl>
                                        <p:attrNameLst>
                                          <p:attrName>ppt_y</p:attrName>
                                        </p:attrNameLst>
                                      </p:cBhvr>
                                      <p:tavLst>
                                        <p:tav tm="0">
                                          <p:val>
                                            <p:strVal val="1+#ppt_h/2"/>
                                          </p:val>
                                        </p:tav>
                                        <p:tav tm="100000">
                                          <p:val>
                                            <p:strVal val="#ppt_y"/>
                                          </p:val>
                                        </p:tav>
                                      </p:tavLst>
                                    </p:anim>
                                  </p:childTnLst>
                                </p:cTn>
                              </p:par>
                              <p:par>
                                <p:cTn id="89" presetID="2" presetClass="entr" presetSubtype="4" fill="hold" nodeType="withEffect">
                                  <p:stCondLst>
                                    <p:cond delay="0"/>
                                  </p:stCondLst>
                                  <p:childTnLst>
                                    <p:set>
                                      <p:cBhvr>
                                        <p:cTn id="90" dur="1" fill="hold">
                                          <p:stCondLst>
                                            <p:cond delay="0"/>
                                          </p:stCondLst>
                                        </p:cTn>
                                        <p:tgtEl>
                                          <p:spTgt spid="28"/>
                                        </p:tgtEl>
                                        <p:attrNameLst>
                                          <p:attrName>style.visibility</p:attrName>
                                        </p:attrNameLst>
                                      </p:cBhvr>
                                      <p:to>
                                        <p:strVal val="visible"/>
                                      </p:to>
                                    </p:set>
                                    <p:anim calcmode="lin" valueType="num">
                                      <p:cBhvr additive="base">
                                        <p:cTn id="91" dur="500" fill="hold"/>
                                        <p:tgtEl>
                                          <p:spTgt spid="28"/>
                                        </p:tgtEl>
                                        <p:attrNameLst>
                                          <p:attrName>ppt_x</p:attrName>
                                        </p:attrNameLst>
                                      </p:cBhvr>
                                      <p:tavLst>
                                        <p:tav tm="0">
                                          <p:val>
                                            <p:strVal val="#ppt_x"/>
                                          </p:val>
                                        </p:tav>
                                        <p:tav tm="100000">
                                          <p:val>
                                            <p:strVal val="#ppt_x"/>
                                          </p:val>
                                        </p:tav>
                                      </p:tavLst>
                                    </p:anim>
                                    <p:anim calcmode="lin" valueType="num">
                                      <p:cBhvr additive="base">
                                        <p:cTn id="92"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32"/>
                                        </p:tgtEl>
                                        <p:attrNameLst>
                                          <p:attrName>style.visibility</p:attrName>
                                        </p:attrNameLst>
                                      </p:cBhvr>
                                      <p:to>
                                        <p:strVal val="visible"/>
                                      </p:to>
                                    </p:set>
                                    <p:anim calcmode="lin" valueType="num">
                                      <p:cBhvr additive="base">
                                        <p:cTn id="97" dur="500" fill="hold"/>
                                        <p:tgtEl>
                                          <p:spTgt spid="32"/>
                                        </p:tgtEl>
                                        <p:attrNameLst>
                                          <p:attrName>ppt_x</p:attrName>
                                        </p:attrNameLst>
                                      </p:cBhvr>
                                      <p:tavLst>
                                        <p:tav tm="0">
                                          <p:val>
                                            <p:strVal val="#ppt_x"/>
                                          </p:val>
                                        </p:tav>
                                        <p:tav tm="100000">
                                          <p:val>
                                            <p:strVal val="#ppt_x"/>
                                          </p:val>
                                        </p:tav>
                                      </p:tavLst>
                                    </p:anim>
                                    <p:anim calcmode="lin" valueType="num">
                                      <p:cBhvr additive="base">
                                        <p:cTn id="98" dur="500" fill="hold"/>
                                        <p:tgtEl>
                                          <p:spTgt spid="32"/>
                                        </p:tgtEl>
                                        <p:attrNameLst>
                                          <p:attrName>ppt_y</p:attrName>
                                        </p:attrNameLst>
                                      </p:cBhvr>
                                      <p:tavLst>
                                        <p:tav tm="0">
                                          <p:val>
                                            <p:strVal val="1+#ppt_h/2"/>
                                          </p:val>
                                        </p:tav>
                                        <p:tav tm="100000">
                                          <p:val>
                                            <p:strVal val="#ppt_y"/>
                                          </p:val>
                                        </p:tav>
                                      </p:tavLst>
                                    </p:anim>
                                  </p:childTnLst>
                                </p:cTn>
                              </p:par>
                              <p:par>
                                <p:cTn id="99" presetID="2" presetClass="entr" presetSubtype="4" fill="hold" nodeType="withEffect">
                                  <p:stCondLst>
                                    <p:cond delay="0"/>
                                  </p:stCondLst>
                                  <p:childTnLst>
                                    <p:set>
                                      <p:cBhvr>
                                        <p:cTn id="100" dur="1" fill="hold">
                                          <p:stCondLst>
                                            <p:cond delay="0"/>
                                          </p:stCondLst>
                                        </p:cTn>
                                        <p:tgtEl>
                                          <p:spTgt spid="29"/>
                                        </p:tgtEl>
                                        <p:attrNameLst>
                                          <p:attrName>style.visibility</p:attrName>
                                        </p:attrNameLst>
                                      </p:cBhvr>
                                      <p:to>
                                        <p:strVal val="visible"/>
                                      </p:to>
                                    </p:set>
                                    <p:anim calcmode="lin" valueType="num">
                                      <p:cBhvr additive="base">
                                        <p:cTn id="101" dur="500" fill="hold"/>
                                        <p:tgtEl>
                                          <p:spTgt spid="29"/>
                                        </p:tgtEl>
                                        <p:attrNameLst>
                                          <p:attrName>ppt_x</p:attrName>
                                        </p:attrNameLst>
                                      </p:cBhvr>
                                      <p:tavLst>
                                        <p:tav tm="0">
                                          <p:val>
                                            <p:strVal val="#ppt_x"/>
                                          </p:val>
                                        </p:tav>
                                        <p:tav tm="100000">
                                          <p:val>
                                            <p:strVal val="#ppt_x"/>
                                          </p:val>
                                        </p:tav>
                                      </p:tavLst>
                                    </p:anim>
                                    <p:anim calcmode="lin" valueType="num">
                                      <p:cBhvr additive="base">
                                        <p:cTn id="10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FAF7EA-03D4-67E7-75C6-3AD4B74589AA}"/>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C6704D51-9780-3CBE-A7E8-597FAC624870}"/>
              </a:ext>
            </a:extLst>
          </p:cNvPr>
          <p:cNvSpPr>
            <a:spLocks noGrp="1"/>
          </p:cNvSpPr>
          <p:nvPr>
            <p:ph idx="1"/>
          </p:nvPr>
        </p:nvSpPr>
        <p:spPr/>
        <p:txBody>
          <a:bodyPr/>
          <a:lstStyle/>
          <a:p>
            <a:r>
              <a:rPr lang="en-US" altLang="zh-CN" dirty="0"/>
              <a:t>Void  </a:t>
            </a:r>
            <a:r>
              <a:rPr lang="en-US" altLang="zh-CN" dirty="0" err="1"/>
              <a:t>dfs</a:t>
            </a:r>
            <a:r>
              <a:rPr lang="zh-CN" altLang="en-US" dirty="0"/>
              <a:t>（前</a:t>
            </a:r>
            <a:r>
              <a:rPr lang="en-US" altLang="zh-CN" dirty="0"/>
              <a:t>k-1</a:t>
            </a:r>
            <a:r>
              <a:rPr lang="zh-CN" altLang="en-US" dirty="0"/>
              <a:t>场比赛结果已经确定了，接下来要枚举第</a:t>
            </a:r>
            <a:r>
              <a:rPr lang="en-US" altLang="zh-CN" dirty="0"/>
              <a:t>k</a:t>
            </a:r>
            <a:r>
              <a:rPr lang="zh-CN" altLang="en-US" dirty="0"/>
              <a:t>场比赛的赛果）</a:t>
            </a:r>
            <a:endParaRPr lang="en-US" altLang="zh-CN" dirty="0"/>
          </a:p>
          <a:p>
            <a:r>
              <a:rPr lang="en-US" altLang="zh-CN" dirty="0"/>
              <a:t>{</a:t>
            </a:r>
          </a:p>
          <a:p>
            <a:pPr lvl="1"/>
            <a:r>
              <a:rPr lang="zh-CN" altLang="en-US" b="1" dirty="0"/>
              <a:t>如果已经求出来了（ </a:t>
            </a:r>
            <a:r>
              <a:rPr lang="en-US" altLang="zh-CN" b="1" dirty="0"/>
              <a:t>k&gt;m</a:t>
            </a:r>
            <a:r>
              <a:rPr lang="zh-CN" altLang="en-US" b="1" dirty="0"/>
              <a:t>）</a:t>
            </a:r>
            <a:r>
              <a:rPr lang="en-US" altLang="zh-CN" b="1" dirty="0"/>
              <a:t> </a:t>
            </a:r>
            <a:r>
              <a:rPr lang="zh-CN" altLang="en-US" b="1" dirty="0"/>
              <a:t>输出， 返回</a:t>
            </a:r>
            <a:endParaRPr lang="en-US" altLang="zh-CN" b="1" dirty="0"/>
          </a:p>
          <a:p>
            <a:pPr lvl="1"/>
            <a:r>
              <a:rPr lang="zh-CN" altLang="en-US" b="1" dirty="0"/>
              <a:t>否则 </a:t>
            </a:r>
            <a:r>
              <a:rPr lang="en-US" altLang="zh-CN" b="1" dirty="0" err="1"/>
              <a:t>i</a:t>
            </a:r>
            <a:r>
              <a:rPr lang="zh-CN" altLang="en-US" b="1" dirty="0"/>
              <a:t>从</a:t>
            </a:r>
            <a:r>
              <a:rPr lang="en-US" altLang="zh-CN" b="1" dirty="0"/>
              <a:t>1</a:t>
            </a:r>
            <a:r>
              <a:rPr lang="zh-CN" altLang="en-US" b="1" dirty="0"/>
              <a:t>到</a:t>
            </a:r>
            <a:r>
              <a:rPr lang="en-US" altLang="zh-CN" b="1" dirty="0"/>
              <a:t>3</a:t>
            </a:r>
            <a:r>
              <a:rPr lang="zh-CN" altLang="en-US" b="1" dirty="0"/>
              <a:t>循环（枚举三种赛果） </a:t>
            </a:r>
            <a:endParaRPr lang="en-US" altLang="zh-CN" b="1" dirty="0"/>
          </a:p>
          <a:p>
            <a:pPr lvl="1"/>
            <a:r>
              <a:rPr lang="zh-CN" altLang="en-US" b="1" dirty="0"/>
              <a:t>将第</a:t>
            </a:r>
            <a:r>
              <a:rPr lang="en-US" altLang="zh-CN" b="1" dirty="0"/>
              <a:t>k</a:t>
            </a:r>
            <a:r>
              <a:rPr lang="zh-CN" altLang="en-US" b="1" dirty="0"/>
              <a:t>场赛果设为</a:t>
            </a:r>
            <a:r>
              <a:rPr lang="en-US" altLang="zh-CN" b="1" dirty="0" err="1"/>
              <a:t>i</a:t>
            </a:r>
            <a:endParaRPr lang="en-US" altLang="zh-CN" b="1" dirty="0"/>
          </a:p>
          <a:p>
            <a:pPr lvl="1"/>
            <a:r>
              <a:rPr lang="zh-CN" altLang="en-US" b="1" dirty="0"/>
              <a:t>去填第</a:t>
            </a:r>
            <a:r>
              <a:rPr lang="en-US" altLang="zh-CN" b="1" dirty="0"/>
              <a:t>k+1</a:t>
            </a:r>
            <a:r>
              <a:rPr lang="zh-CN" altLang="en-US" b="1" dirty="0"/>
              <a:t>场的赛果</a:t>
            </a:r>
            <a:r>
              <a:rPr lang="en-US" altLang="zh-CN" b="1" dirty="0"/>
              <a:t>——</a:t>
            </a:r>
            <a:r>
              <a:rPr lang="en-US" altLang="zh-CN" b="1" dirty="0" err="1"/>
              <a:t>Dfs</a:t>
            </a:r>
            <a:r>
              <a:rPr lang="zh-CN" altLang="en-US" b="1" dirty="0"/>
              <a:t>（</a:t>
            </a:r>
            <a:r>
              <a:rPr lang="en-US" altLang="zh-CN" b="1" dirty="0"/>
              <a:t>k+1</a:t>
            </a:r>
            <a:r>
              <a:rPr lang="zh-CN" altLang="en-US" b="1" dirty="0"/>
              <a:t>）</a:t>
            </a:r>
            <a:endParaRPr lang="en-US" altLang="zh-CN" b="1" dirty="0"/>
          </a:p>
          <a:p>
            <a:pPr lvl="1"/>
            <a:r>
              <a:rPr lang="zh-CN" altLang="en-US" b="1" dirty="0"/>
              <a:t>在调用完</a:t>
            </a:r>
            <a:r>
              <a:rPr lang="en-US" altLang="zh-CN" b="1" dirty="0" err="1"/>
              <a:t>dfs</a:t>
            </a:r>
            <a:r>
              <a:rPr lang="zh-CN" altLang="en-US" b="1" dirty="0"/>
              <a:t>（</a:t>
            </a:r>
            <a:r>
              <a:rPr lang="en-US" altLang="zh-CN" b="1" dirty="0"/>
              <a:t>k+1</a:t>
            </a:r>
            <a:r>
              <a:rPr lang="zh-CN" altLang="en-US" b="1" dirty="0"/>
              <a:t>）需要取消将第</a:t>
            </a:r>
            <a:r>
              <a:rPr lang="en-US" altLang="zh-CN" b="1" dirty="0"/>
              <a:t>k</a:t>
            </a:r>
            <a:r>
              <a:rPr lang="zh-CN" altLang="en-US" b="1" dirty="0"/>
              <a:t>场赛果的假设为</a:t>
            </a:r>
            <a:r>
              <a:rPr lang="en-US" altLang="zh-CN" b="1" dirty="0" err="1"/>
              <a:t>i</a:t>
            </a:r>
            <a:r>
              <a:rPr lang="zh-CN" altLang="en-US" b="1" dirty="0"/>
              <a:t>的后果</a:t>
            </a:r>
            <a:endParaRPr lang="en-US" altLang="zh-CN" b="1" dirty="0"/>
          </a:p>
          <a:p>
            <a:r>
              <a:rPr lang="en-US" altLang="zh-CN" dirty="0"/>
              <a:t>}</a:t>
            </a:r>
            <a:endParaRPr lang="zh-CN" altLang="en-US" dirty="0"/>
          </a:p>
          <a:p>
            <a:endParaRPr lang="zh-CN" altLang="en-US" dirty="0"/>
          </a:p>
        </p:txBody>
      </p:sp>
    </p:spTree>
    <p:extLst>
      <p:ext uri="{BB962C8B-B14F-4D97-AF65-F5344CB8AC3E}">
        <p14:creationId xmlns:p14="http://schemas.microsoft.com/office/powerpoint/2010/main" val="1980434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58F0D4-5FE5-8CEB-2300-356189FCBA04}"/>
              </a:ext>
            </a:extLst>
          </p:cNvPr>
          <p:cNvSpPr>
            <a:spLocks noGrp="1"/>
          </p:cNvSpPr>
          <p:nvPr>
            <p:ph type="title"/>
          </p:nvPr>
        </p:nvSpPr>
        <p:spPr/>
        <p:txBody>
          <a:bodyPr/>
          <a:lstStyle/>
          <a:p>
            <a:r>
              <a:rPr lang="zh-CN" altLang="en-US" dirty="0"/>
              <a:t>讲题顺序：</a:t>
            </a:r>
            <a:r>
              <a:rPr lang="en-US" altLang="zh-CN" dirty="0"/>
              <a:t>AMCG</a:t>
            </a:r>
            <a:r>
              <a:rPr lang="en-US" altLang="zh-CN" dirty="0">
                <a:solidFill>
                  <a:srgbClr val="FF0000"/>
                </a:solidFill>
              </a:rPr>
              <a:t>BE</a:t>
            </a:r>
            <a:r>
              <a:rPr lang="en-US" altLang="zh-CN" dirty="0"/>
              <a:t>LI</a:t>
            </a:r>
            <a:r>
              <a:rPr lang="en-US" altLang="zh-CN" dirty="0">
                <a:solidFill>
                  <a:srgbClr val="FF0000"/>
                </a:solidFill>
              </a:rPr>
              <a:t>HFK</a:t>
            </a:r>
            <a:r>
              <a:rPr lang="en-US" altLang="zh-CN" dirty="0"/>
              <a:t>JD</a:t>
            </a:r>
            <a:endParaRPr lang="zh-CN" altLang="en-US" dirty="0"/>
          </a:p>
        </p:txBody>
      </p:sp>
      <p:sp>
        <p:nvSpPr>
          <p:cNvPr id="3" name="内容占位符 2">
            <a:extLst>
              <a:ext uri="{FF2B5EF4-FFF2-40B4-BE49-F238E27FC236}">
                <a16:creationId xmlns:a16="http://schemas.microsoft.com/office/drawing/2014/main" id="{51A9B1A9-9CF9-15FB-BCA8-663AE8680999}"/>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5380544A-B836-51DF-1AA2-52224F567C59}"/>
              </a:ext>
            </a:extLst>
          </p:cNvPr>
          <p:cNvPicPr>
            <a:picLocks noChangeAspect="1"/>
          </p:cNvPicPr>
          <p:nvPr/>
        </p:nvPicPr>
        <p:blipFill>
          <a:blip r:embed="rId2"/>
          <a:stretch>
            <a:fillRect/>
          </a:stretch>
        </p:blipFill>
        <p:spPr>
          <a:xfrm>
            <a:off x="838200" y="1399286"/>
            <a:ext cx="9773565" cy="5204015"/>
          </a:xfrm>
          <a:prstGeom prst="rect">
            <a:avLst/>
          </a:prstGeom>
        </p:spPr>
      </p:pic>
    </p:spTree>
    <p:extLst>
      <p:ext uri="{BB962C8B-B14F-4D97-AF65-F5344CB8AC3E}">
        <p14:creationId xmlns:p14="http://schemas.microsoft.com/office/powerpoint/2010/main" val="33760678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A1D807-88AA-0F72-C427-1E18303A1773}"/>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F5ED973C-AF3A-6086-F87F-14C8A0C8A10D}"/>
              </a:ext>
            </a:extLst>
          </p:cNvPr>
          <p:cNvSpPr>
            <a:spLocks noGrp="1"/>
          </p:cNvSpPr>
          <p:nvPr>
            <p:ph idx="1"/>
          </p:nvPr>
        </p:nvSpPr>
        <p:spPr/>
        <p:txBody>
          <a:bodyPr/>
          <a:lstStyle/>
          <a:p>
            <a:r>
              <a:rPr lang="zh-CN" altLang="en-US" dirty="0"/>
              <a:t>全排列（全组合）</a:t>
            </a:r>
            <a:endParaRPr lang="en-US" altLang="zh-CN" dirty="0"/>
          </a:p>
          <a:p>
            <a:r>
              <a:rPr lang="zh-CN" altLang="en-US"/>
              <a:t>八皇后问题</a:t>
            </a:r>
            <a:endParaRPr lang="zh-CN" altLang="en-US" dirty="0"/>
          </a:p>
        </p:txBody>
      </p:sp>
    </p:spTree>
    <p:extLst>
      <p:ext uri="{BB962C8B-B14F-4D97-AF65-F5344CB8AC3E}">
        <p14:creationId xmlns:p14="http://schemas.microsoft.com/office/powerpoint/2010/main" val="36343749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A351D6-5451-76F2-358B-077389CE8380}"/>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63B8B71C-C07D-CF4E-7038-21E692FA9FB2}"/>
              </a:ext>
            </a:extLst>
          </p:cNvPr>
          <p:cNvSpPr>
            <a:spLocks noGrp="1"/>
          </p:cNvSpPr>
          <p:nvPr>
            <p:ph idx="1"/>
          </p:nvPr>
        </p:nvSpPr>
        <p:spPr/>
        <p:txBody>
          <a:bodyPr/>
          <a:lstStyle/>
          <a:p>
            <a:r>
              <a:rPr lang="zh-CN" altLang="en-US" dirty="0"/>
              <a:t>还可以使用“按位枚举”</a:t>
            </a:r>
          </a:p>
        </p:txBody>
      </p:sp>
    </p:spTree>
    <p:extLst>
      <p:ext uri="{BB962C8B-B14F-4D97-AF65-F5344CB8AC3E}">
        <p14:creationId xmlns:p14="http://schemas.microsoft.com/office/powerpoint/2010/main" val="260347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38CFA6-550D-3732-F491-3CDFC0A83152}"/>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9113EB12-FEE2-2A8C-2D0C-448C0416DE95}"/>
              </a:ext>
            </a:extLst>
          </p:cNvPr>
          <p:cNvSpPr>
            <a:spLocks noGrp="1"/>
          </p:cNvSpPr>
          <p:nvPr>
            <p:ph type="title"/>
          </p:nvPr>
        </p:nvSpPr>
        <p:spPr/>
        <p:txBody>
          <a:bodyPr/>
          <a:lstStyle/>
          <a:p>
            <a:r>
              <a:rPr lang="en-US" altLang="zh-CN" dirty="0"/>
              <a:t>L-</a:t>
            </a:r>
            <a:r>
              <a:rPr lang="zh-CN" altLang="en-US" b="0" i="0" dirty="0">
                <a:solidFill>
                  <a:srgbClr val="FFFFFF"/>
                </a:solidFill>
                <a:effectLst/>
                <a:latin typeface="system"/>
              </a:rPr>
              <a:t>要有光</a:t>
            </a:r>
            <a:endParaRPr lang="zh-CN" altLang="en-US" dirty="0"/>
          </a:p>
        </p:txBody>
      </p:sp>
      <p:sp>
        <p:nvSpPr>
          <p:cNvPr id="3" name="内容占位符 2">
            <a:extLst>
              <a:ext uri="{FF2B5EF4-FFF2-40B4-BE49-F238E27FC236}">
                <a16:creationId xmlns:a16="http://schemas.microsoft.com/office/drawing/2014/main" id="{19592F04-A393-5DCD-71A3-4C332EB2AFA6}"/>
              </a:ext>
            </a:extLst>
          </p:cNvPr>
          <p:cNvSpPr>
            <a:spLocks noGrp="1"/>
          </p:cNvSpPr>
          <p:nvPr>
            <p:ph idx="1"/>
          </p:nvPr>
        </p:nvSpPr>
        <p:spPr/>
        <p:txBody>
          <a:bodyPr>
            <a:normAutofit/>
          </a:bodyPr>
          <a:lstStyle/>
          <a:p>
            <a:pPr>
              <a:lnSpc>
                <a:spcPct val="120000"/>
              </a:lnSpc>
            </a:pPr>
            <a:r>
              <a:rPr lang="en-US" altLang="zh-CN" dirty="0" err="1"/>
              <a:t>XoY</a:t>
            </a:r>
            <a:r>
              <a:rPr lang="zh-CN" altLang="en-US" dirty="0"/>
              <a:t>平面表示该世界的地面。</a:t>
            </a:r>
            <a:endParaRPr lang="en-US" altLang="zh-CN" dirty="0"/>
          </a:p>
        </p:txBody>
      </p:sp>
      <p:pic>
        <p:nvPicPr>
          <p:cNvPr id="7" name="图片 6">
            <a:extLst>
              <a:ext uri="{FF2B5EF4-FFF2-40B4-BE49-F238E27FC236}">
                <a16:creationId xmlns:a16="http://schemas.microsoft.com/office/drawing/2014/main" id="{97FF168B-61CF-1D14-7808-2768695A4C9C}"/>
              </a:ext>
            </a:extLst>
          </p:cNvPr>
          <p:cNvPicPr>
            <a:picLocks noChangeAspect="1"/>
          </p:cNvPicPr>
          <p:nvPr/>
        </p:nvPicPr>
        <p:blipFill>
          <a:blip r:embed="rId2"/>
          <a:stretch>
            <a:fillRect/>
          </a:stretch>
        </p:blipFill>
        <p:spPr>
          <a:xfrm>
            <a:off x="1133776" y="2541284"/>
            <a:ext cx="8173509" cy="4240515"/>
          </a:xfrm>
          <a:prstGeom prst="rect">
            <a:avLst/>
          </a:prstGeom>
        </p:spPr>
      </p:pic>
    </p:spTree>
    <p:extLst>
      <p:ext uri="{BB962C8B-B14F-4D97-AF65-F5344CB8AC3E}">
        <p14:creationId xmlns:p14="http://schemas.microsoft.com/office/powerpoint/2010/main" val="718320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9D2899-A3D9-E268-3B5F-5832A23D7B5D}"/>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C6980234-36A1-C76F-281D-2D91C81FAB98}"/>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7AA6ACCC-EA66-3E98-ED01-59B4A47DF000}"/>
              </a:ext>
            </a:extLst>
          </p:cNvPr>
          <p:cNvSpPr>
            <a:spLocks noGrp="1"/>
          </p:cNvSpPr>
          <p:nvPr>
            <p:ph idx="1"/>
          </p:nvPr>
        </p:nvSpPr>
        <p:spPr/>
        <p:txBody>
          <a:bodyPr>
            <a:normAutofit fontScale="92500"/>
          </a:bodyPr>
          <a:lstStyle/>
          <a:p>
            <a:pPr>
              <a:lnSpc>
                <a:spcPct val="120000"/>
              </a:lnSpc>
            </a:pPr>
            <a:r>
              <a:rPr lang="zh-CN" altLang="en-US" dirty="0"/>
              <a:t>神的目的是照亮这片大地，但同时也要防止人类给点阳光就灿烂。因此，神可以决定放置点光源</a:t>
            </a:r>
            <a:r>
              <a:rPr lang="en-US" altLang="zh-CN" dirty="0"/>
              <a:t>L</a:t>
            </a:r>
            <a:r>
              <a:rPr lang="zh-CN" altLang="en-US" dirty="0"/>
              <a:t>的位置（神必须放置点光源），使得</a:t>
            </a:r>
            <a:r>
              <a:rPr lang="zh-CN" altLang="en-US" b="1" dirty="0"/>
              <a:t>未被照亮的土地</a:t>
            </a:r>
            <a:r>
              <a:rPr lang="zh-CN" altLang="en-US" dirty="0"/>
              <a:t>面积</a:t>
            </a:r>
            <a:r>
              <a:rPr lang="zh-CN" altLang="en-US" b="1" dirty="0"/>
              <a:t>尽可能大</a:t>
            </a:r>
            <a:r>
              <a:rPr lang="zh-CN" altLang="en-US" dirty="0"/>
              <a:t>，请你输出</a:t>
            </a:r>
            <a:r>
              <a:rPr lang="zh-CN" altLang="en-US" b="1" dirty="0"/>
              <a:t>未被照亮的土地</a:t>
            </a:r>
            <a:r>
              <a:rPr lang="zh-CN" altLang="en-US" dirty="0"/>
              <a:t>面积的</a:t>
            </a:r>
            <a:r>
              <a:rPr lang="zh-CN" altLang="en-US" b="1" dirty="0"/>
              <a:t>最大值</a:t>
            </a:r>
            <a:r>
              <a:rPr lang="zh-CN" altLang="en-US" dirty="0"/>
              <a:t>。</a:t>
            </a:r>
            <a:endParaRPr lang="en-US" altLang="zh-CN" dirty="0"/>
          </a:p>
          <a:p>
            <a:pPr>
              <a:lnSpc>
                <a:spcPct val="120000"/>
              </a:lnSpc>
            </a:pPr>
            <a:r>
              <a:rPr lang="zh-CN" altLang="en-US" dirty="0"/>
              <a:t>说明：对于地面上的一点，若其与点光源</a:t>
            </a:r>
            <a:r>
              <a:rPr lang="en-US" altLang="zh-CN" dirty="0"/>
              <a:t>L</a:t>
            </a:r>
            <a:r>
              <a:rPr lang="zh-CN" altLang="en-US" dirty="0"/>
              <a:t>的连线接触到了绿墙</a:t>
            </a:r>
            <a:r>
              <a:rPr lang="en-US" altLang="zh-CN" dirty="0"/>
              <a:t>W</a:t>
            </a:r>
            <a:r>
              <a:rPr lang="zh-CN" altLang="en-US" dirty="0"/>
              <a:t>，则该点未被照亮。</a:t>
            </a:r>
            <a:endParaRPr lang="en-US" altLang="zh-CN" dirty="0"/>
          </a:p>
          <a:p>
            <a:pPr>
              <a:lnSpc>
                <a:spcPct val="120000"/>
              </a:lnSpc>
            </a:pPr>
            <a:r>
              <a:rPr lang="zh-CN" altLang="en-US" dirty="0"/>
              <a:t>注意：神只想最大化未被照亮的土地面积最大值，墙面</a:t>
            </a:r>
            <a:r>
              <a:rPr lang="en-US" altLang="zh-CN" dirty="0"/>
              <a:t>S</a:t>
            </a:r>
            <a:r>
              <a:rPr lang="zh-CN" altLang="en-US" dirty="0"/>
              <a:t>上未被照亮的面积不算做土地面积。且我们不计算墙</a:t>
            </a:r>
            <a:r>
              <a:rPr lang="en-US" altLang="zh-CN" dirty="0"/>
              <a:t>S</a:t>
            </a:r>
            <a:r>
              <a:rPr lang="zh-CN" altLang="en-US" dirty="0"/>
              <a:t>背后（</a:t>
            </a:r>
            <a:r>
              <a:rPr lang="en-US" altLang="zh-CN" dirty="0"/>
              <a:t>x</a:t>
            </a:r>
            <a:r>
              <a:rPr lang="zh-CN" altLang="en-US" dirty="0"/>
              <a:t>轴负方向）的未被照亮的土地面积。</a:t>
            </a:r>
          </a:p>
          <a:p>
            <a:endParaRPr lang="zh-CN" altLang="en-US" dirty="0"/>
          </a:p>
        </p:txBody>
      </p:sp>
    </p:spTree>
    <p:extLst>
      <p:ext uri="{BB962C8B-B14F-4D97-AF65-F5344CB8AC3E}">
        <p14:creationId xmlns:p14="http://schemas.microsoft.com/office/powerpoint/2010/main" val="27928433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0D993F-FED3-E9A2-47C2-D191CF8336C6}"/>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9BFBB8BD-5881-5A3B-9A0B-4CBE7F9CECAC}"/>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7FE185F3-5B57-72AA-FF72-4B8045221FE0}"/>
              </a:ext>
            </a:extLst>
          </p:cNvPr>
          <p:cNvSpPr>
            <a:spLocks noGrp="1"/>
          </p:cNvSpPr>
          <p:nvPr>
            <p:ph idx="1"/>
          </p:nvPr>
        </p:nvSpPr>
        <p:spPr/>
        <p:txBody>
          <a:bodyPr/>
          <a:lstStyle/>
          <a:p>
            <a:endParaRPr lang="zh-CN" altLang="en-US"/>
          </a:p>
        </p:txBody>
      </p:sp>
      <p:pic>
        <p:nvPicPr>
          <p:cNvPr id="10242" name="Picture 2">
            <a:extLst>
              <a:ext uri="{FF2B5EF4-FFF2-40B4-BE49-F238E27FC236}">
                <a16:creationId xmlns:a16="http://schemas.microsoft.com/office/drawing/2014/main" id="{08BAA8D3-9187-8C26-EE3A-BC33E9578F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0988" y="0"/>
            <a:ext cx="90900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27152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1BA625-6074-14B4-3F61-EA29122C8908}"/>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E4CD55EC-345B-17DC-2D9F-7CB096D70FF6}"/>
              </a:ext>
            </a:extLst>
          </p:cNvPr>
          <p:cNvSpPr>
            <a:spLocks noGrp="1"/>
          </p:cNvSpPr>
          <p:nvPr>
            <p:ph idx="1"/>
          </p:nvPr>
        </p:nvSpPr>
        <p:spPr/>
        <p:txBody>
          <a:bodyPr/>
          <a:lstStyle/>
          <a:p>
            <a:r>
              <a:rPr lang="zh-CN" altLang="en-US" dirty="0"/>
              <a:t>投影是什么形状？</a:t>
            </a:r>
            <a:endParaRPr lang="en-US" altLang="zh-CN" dirty="0"/>
          </a:p>
          <a:p>
            <a:endParaRPr lang="en-US" altLang="zh-CN" dirty="0"/>
          </a:p>
          <a:p>
            <a:pPr marL="0" indent="0">
              <a:buNone/>
            </a:pPr>
            <a:endParaRPr lang="zh-CN" altLang="en-US" dirty="0"/>
          </a:p>
        </p:txBody>
      </p:sp>
    </p:spTree>
    <p:extLst>
      <p:ext uri="{BB962C8B-B14F-4D97-AF65-F5344CB8AC3E}">
        <p14:creationId xmlns:p14="http://schemas.microsoft.com/office/powerpoint/2010/main" val="6120421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DC8034-A4B1-8B6B-D4AD-A148BF3222A3}"/>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628D95A6-3364-3EDE-D5E5-8FDB998F9DAA}"/>
              </a:ext>
            </a:extLst>
          </p:cNvPr>
          <p:cNvSpPr>
            <a:spLocks noGrp="1"/>
          </p:cNvSpPr>
          <p:nvPr>
            <p:ph type="title"/>
          </p:nvPr>
        </p:nvSpPr>
        <p:spPr/>
        <p:txBody>
          <a:bodyPr/>
          <a:lstStyle/>
          <a:p>
            <a:r>
              <a:rPr lang="en-US" altLang="zh-CN" dirty="0"/>
              <a:t>I-</a:t>
            </a:r>
            <a:r>
              <a:rPr lang="en-US" altLang="zh-CN" b="0" i="0" dirty="0">
                <a:solidFill>
                  <a:srgbClr val="FFFFFF"/>
                </a:solidFill>
                <a:effectLst/>
                <a:latin typeface="system"/>
              </a:rPr>
              <a:t> It's </a:t>
            </a:r>
            <a:r>
              <a:rPr lang="en-US" altLang="zh-CN" b="0" i="0" dirty="0" err="1">
                <a:solidFill>
                  <a:srgbClr val="FFFFFF"/>
                </a:solidFill>
                <a:effectLst/>
                <a:latin typeface="system"/>
              </a:rPr>
              <a:t>bertrand</a:t>
            </a:r>
            <a:r>
              <a:rPr lang="en-US" altLang="zh-CN" b="0" i="0" dirty="0">
                <a:solidFill>
                  <a:srgbClr val="FFFFFF"/>
                </a:solidFill>
                <a:effectLst/>
                <a:latin typeface="system"/>
              </a:rPr>
              <a:t> paradox. Again!</a:t>
            </a:r>
            <a:endParaRPr lang="zh-CN" altLang="en-US" dirty="0"/>
          </a:p>
        </p:txBody>
      </p:sp>
      <p:sp>
        <p:nvSpPr>
          <p:cNvPr id="3" name="内容占位符 2">
            <a:extLst>
              <a:ext uri="{FF2B5EF4-FFF2-40B4-BE49-F238E27FC236}">
                <a16:creationId xmlns:a16="http://schemas.microsoft.com/office/drawing/2014/main" id="{42ADF572-8AE7-0602-53E7-6C983D8A9533}"/>
              </a:ext>
            </a:extLst>
          </p:cNvPr>
          <p:cNvSpPr>
            <a:spLocks noGrp="1"/>
          </p:cNvSpPr>
          <p:nvPr>
            <p:ph idx="1"/>
          </p:nvPr>
        </p:nvSpPr>
        <p:spPr>
          <a:xfrm>
            <a:off x="838200" y="1825625"/>
            <a:ext cx="10515600" cy="4782004"/>
          </a:xfrm>
        </p:spPr>
        <p:txBody>
          <a:bodyPr>
            <a:normAutofit fontScale="92500"/>
          </a:bodyPr>
          <a:lstStyle/>
          <a:p>
            <a:pPr>
              <a:lnSpc>
                <a:spcPct val="120000"/>
              </a:lnSpc>
            </a:pPr>
            <a:r>
              <a:rPr lang="en-US" altLang="zh-CN" dirty="0"/>
              <a:t>fried-chicken</a:t>
            </a:r>
            <a:r>
              <a:rPr lang="zh-CN" altLang="en-US" dirty="0"/>
              <a:t>为学生们布置了一项作业：</a:t>
            </a:r>
            <a:endParaRPr lang="en-US" altLang="zh-CN" dirty="0"/>
          </a:p>
          <a:p>
            <a:pPr>
              <a:lnSpc>
                <a:spcPct val="120000"/>
              </a:lnSpc>
            </a:pPr>
            <a:r>
              <a:rPr lang="en-US" altLang="zh-CN" dirty="0"/>
              <a:t>"</a:t>
            </a:r>
            <a:r>
              <a:rPr lang="zh-CN" altLang="en-US" dirty="0"/>
              <a:t>随机生成</a:t>
            </a:r>
            <a:r>
              <a:rPr lang="en-US" altLang="zh-CN" dirty="0"/>
              <a:t>10^5</a:t>
            </a:r>
            <a:r>
              <a:rPr lang="zh-CN" altLang="en-US" dirty="0"/>
              <a:t>个平面上的圆，使得这些圆满足：圆心坐标为整点、圆半径为整数。所有圆上的每一个点都在−</a:t>
            </a:r>
            <a:r>
              <a:rPr lang="en-US" altLang="zh-CN" dirty="0"/>
              <a:t>100≤x≤100</a:t>
            </a:r>
            <a:r>
              <a:rPr lang="zh-CN" altLang="en-US" dirty="0"/>
              <a:t>和−</a:t>
            </a:r>
            <a:r>
              <a:rPr lang="en-US" altLang="zh-CN" dirty="0"/>
              <a:t>100≤y≤100</a:t>
            </a:r>
            <a:r>
              <a:rPr lang="zh-CN" altLang="en-US" dirty="0"/>
              <a:t>所确定的平面区域内（可以在边界上），允许有重复的圆，但要求生成的圆是随机的。</a:t>
            </a:r>
            <a:r>
              <a:rPr lang="en-US" altLang="zh-CN" dirty="0"/>
              <a:t>"</a:t>
            </a:r>
            <a:br>
              <a:rPr lang="en-US" altLang="zh-CN" dirty="0"/>
            </a:br>
            <a:endParaRPr lang="en-US" altLang="zh-CN" dirty="0"/>
          </a:p>
          <a:p>
            <a:pPr>
              <a:lnSpc>
                <a:spcPct val="120000"/>
              </a:lnSpc>
            </a:pPr>
            <a:r>
              <a:rPr lang="zh-CN" altLang="en-US" dirty="0"/>
              <a:t>但由于作业要求中</a:t>
            </a:r>
            <a:r>
              <a:rPr lang="en-US" altLang="zh-CN" dirty="0"/>
              <a:t>"</a:t>
            </a:r>
            <a:r>
              <a:rPr lang="zh-CN" altLang="en-US" dirty="0"/>
              <a:t>随机生成</a:t>
            </a:r>
            <a:r>
              <a:rPr lang="en-US" altLang="zh-CN" dirty="0"/>
              <a:t>"</a:t>
            </a:r>
            <a:r>
              <a:rPr lang="zh-CN" altLang="en-US" dirty="0"/>
              <a:t>这一点说的含糊不清，</a:t>
            </a:r>
            <a:r>
              <a:rPr lang="en-US" altLang="zh-CN" dirty="0"/>
              <a:t>fried-chicken</a:t>
            </a:r>
            <a:r>
              <a:rPr lang="zh-CN" altLang="en-US" dirty="0"/>
              <a:t>的两个学生，</a:t>
            </a:r>
            <a:r>
              <a:rPr lang="en-US" altLang="zh-CN" dirty="0"/>
              <a:t>bit-noob</a:t>
            </a:r>
            <a:r>
              <a:rPr lang="zh-CN" altLang="en-US" dirty="0"/>
              <a:t>和</a:t>
            </a:r>
            <a:r>
              <a:rPr lang="en-US" altLang="zh-CN" dirty="0" err="1"/>
              <a:t>buaa</a:t>
            </a:r>
            <a:r>
              <a:rPr lang="en-US" altLang="zh-CN" dirty="0"/>
              <a:t>-noob</a:t>
            </a:r>
            <a:r>
              <a:rPr lang="zh-CN" altLang="en-US" dirty="0"/>
              <a:t>采用了以下两种不同的生成方法。</a:t>
            </a:r>
            <a:br>
              <a:rPr lang="zh-CN" altLang="en-US" dirty="0"/>
            </a:br>
            <a:endParaRPr lang="zh-CN" altLang="en-US" dirty="0"/>
          </a:p>
        </p:txBody>
      </p:sp>
    </p:spTree>
    <p:extLst>
      <p:ext uri="{BB962C8B-B14F-4D97-AF65-F5344CB8AC3E}">
        <p14:creationId xmlns:p14="http://schemas.microsoft.com/office/powerpoint/2010/main" val="6839354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5884F9-D29A-AA50-0C46-13CE74300904}"/>
            </a:ext>
          </a:extLst>
        </p:cNvPr>
        <p:cNvGrpSpPr/>
        <p:nvPr/>
      </p:nvGrpSpPr>
      <p:grpSpPr>
        <a:xfrm>
          <a:off x="0" y="0"/>
          <a:ext cx="0" cy="0"/>
          <a:chOff x="0" y="0"/>
          <a:chExt cx="0" cy="0"/>
        </a:xfrm>
      </p:grpSpPr>
      <p:sp>
        <p:nvSpPr>
          <p:cNvPr id="3" name="内容占位符 2">
            <a:extLst>
              <a:ext uri="{FF2B5EF4-FFF2-40B4-BE49-F238E27FC236}">
                <a16:creationId xmlns:a16="http://schemas.microsoft.com/office/drawing/2014/main" id="{8A3C2070-D529-694E-4A3E-BE7D35F419F0}"/>
              </a:ext>
            </a:extLst>
          </p:cNvPr>
          <p:cNvSpPr>
            <a:spLocks noGrp="1"/>
          </p:cNvSpPr>
          <p:nvPr>
            <p:ph idx="1"/>
          </p:nvPr>
        </p:nvSpPr>
        <p:spPr>
          <a:xfrm>
            <a:off x="838200" y="372836"/>
            <a:ext cx="10515600" cy="6485164"/>
          </a:xfrm>
        </p:spPr>
        <p:txBody>
          <a:bodyPr>
            <a:normAutofit fontScale="85000" lnSpcReduction="20000"/>
          </a:bodyPr>
          <a:lstStyle/>
          <a:p>
            <a:pPr>
              <a:lnSpc>
                <a:spcPct val="120000"/>
              </a:lnSpc>
            </a:pPr>
            <a:br>
              <a:rPr lang="zh-CN" altLang="en-US" dirty="0"/>
            </a:br>
            <a:r>
              <a:rPr lang="en-US" altLang="zh-CN" dirty="0"/>
              <a:t>bit-noob</a:t>
            </a:r>
            <a:r>
              <a:rPr lang="zh-CN" altLang="en-US" dirty="0"/>
              <a:t>的方法：</a:t>
            </a:r>
            <a:endParaRPr lang="en-US" altLang="zh-CN" dirty="0"/>
          </a:p>
          <a:p>
            <a:pPr>
              <a:lnSpc>
                <a:spcPct val="120000"/>
              </a:lnSpc>
            </a:pPr>
            <a:r>
              <a:rPr lang="en-US" altLang="zh-CN" dirty="0"/>
              <a:t>1</a:t>
            </a:r>
            <a:r>
              <a:rPr lang="zh-CN" altLang="en-US" dirty="0"/>
              <a:t>、随机等概率地从开区间</a:t>
            </a:r>
            <a:r>
              <a:rPr lang="en-US" altLang="zh-CN" dirty="0"/>
              <a:t>(−100,100)</a:t>
            </a:r>
            <a:r>
              <a:rPr lang="zh-CN" altLang="en-US" dirty="0"/>
              <a:t>生成两个整数</a:t>
            </a:r>
            <a:r>
              <a:rPr lang="en-US" altLang="zh-CN" dirty="0" err="1"/>
              <a:t>x,y</a:t>
            </a:r>
            <a:r>
              <a:rPr lang="zh-CN" altLang="en-US" dirty="0"/>
              <a:t>。</a:t>
            </a:r>
            <a:endParaRPr lang="en-US" altLang="zh-CN" dirty="0"/>
          </a:p>
          <a:p>
            <a:pPr>
              <a:lnSpc>
                <a:spcPct val="120000"/>
              </a:lnSpc>
            </a:pPr>
            <a:r>
              <a:rPr lang="en-US" altLang="zh-CN" dirty="0"/>
              <a:t>2</a:t>
            </a:r>
            <a:r>
              <a:rPr lang="zh-CN" altLang="en-US" dirty="0"/>
              <a:t>、随机等概率地从闭区间</a:t>
            </a:r>
            <a:r>
              <a:rPr lang="en-US" altLang="zh-CN" dirty="0"/>
              <a:t>[1,100]</a:t>
            </a:r>
            <a:r>
              <a:rPr lang="zh-CN" altLang="en-US" dirty="0"/>
              <a:t>中生成一个</a:t>
            </a:r>
            <a:r>
              <a:rPr lang="en-US" altLang="zh-CN" dirty="0"/>
              <a:t>r</a:t>
            </a:r>
            <a:r>
              <a:rPr lang="zh-CN" altLang="en-US" dirty="0"/>
              <a:t>。</a:t>
            </a:r>
            <a:endParaRPr lang="en-US" altLang="zh-CN" dirty="0"/>
          </a:p>
          <a:p>
            <a:pPr>
              <a:lnSpc>
                <a:spcPct val="120000"/>
              </a:lnSpc>
            </a:pPr>
            <a:r>
              <a:rPr lang="en-US" altLang="zh-CN" dirty="0"/>
              <a:t>3</a:t>
            </a:r>
            <a:r>
              <a:rPr lang="zh-CN" altLang="en-US" dirty="0"/>
              <a:t>、判断</a:t>
            </a:r>
            <a:r>
              <a:rPr lang="en-US" altLang="zh-CN" dirty="0"/>
              <a:t>(</a:t>
            </a:r>
            <a:r>
              <a:rPr lang="en-US" altLang="zh-CN" dirty="0" err="1"/>
              <a:t>x,y</a:t>
            </a:r>
            <a:r>
              <a:rPr lang="en-US" altLang="zh-CN" dirty="0"/>
              <a:t>)</a:t>
            </a:r>
            <a:r>
              <a:rPr lang="zh-CN" altLang="en-US" dirty="0"/>
              <a:t>为圆心、</a:t>
            </a:r>
            <a:r>
              <a:rPr lang="en-US" altLang="zh-CN" dirty="0"/>
              <a:t>r</a:t>
            </a:r>
            <a:r>
              <a:rPr lang="zh-CN" altLang="en-US" dirty="0"/>
              <a:t>为半径的圆是否满足要求，若不满足，返回步骤</a:t>
            </a:r>
            <a:r>
              <a:rPr lang="en-US" altLang="zh-CN" dirty="0"/>
              <a:t>2</a:t>
            </a:r>
            <a:r>
              <a:rPr lang="zh-CN" altLang="en-US" dirty="0"/>
              <a:t>重新生成</a:t>
            </a:r>
            <a:r>
              <a:rPr lang="en-US" altLang="zh-CN" dirty="0"/>
              <a:t>r</a:t>
            </a:r>
            <a:r>
              <a:rPr lang="zh-CN" altLang="en-US" dirty="0"/>
              <a:t>，若满足，则将该圆加入到结果中。</a:t>
            </a:r>
            <a:endParaRPr lang="en-US" altLang="zh-CN" dirty="0"/>
          </a:p>
          <a:p>
            <a:pPr>
              <a:lnSpc>
                <a:spcPct val="120000"/>
              </a:lnSpc>
            </a:pPr>
            <a:r>
              <a:rPr lang="en-US" altLang="zh-CN" dirty="0" err="1"/>
              <a:t>buaa</a:t>
            </a:r>
            <a:r>
              <a:rPr lang="en-US" altLang="zh-CN" dirty="0"/>
              <a:t>-noob</a:t>
            </a:r>
            <a:r>
              <a:rPr lang="zh-CN" altLang="en-US" dirty="0"/>
              <a:t>的方法：</a:t>
            </a:r>
            <a:endParaRPr lang="en-US" altLang="zh-CN" dirty="0"/>
          </a:p>
          <a:p>
            <a:pPr>
              <a:lnSpc>
                <a:spcPct val="120000"/>
              </a:lnSpc>
            </a:pPr>
            <a:r>
              <a:rPr lang="en-US" altLang="zh-CN" dirty="0"/>
              <a:t>1</a:t>
            </a:r>
            <a:r>
              <a:rPr lang="zh-CN" altLang="en-US" dirty="0"/>
              <a:t>、随机等概率地从开区间</a:t>
            </a:r>
            <a:r>
              <a:rPr lang="en-US" altLang="zh-CN" dirty="0"/>
              <a:t>(−100,100)</a:t>
            </a:r>
            <a:r>
              <a:rPr lang="zh-CN" altLang="en-US" dirty="0"/>
              <a:t>生成两个整数</a:t>
            </a:r>
            <a:r>
              <a:rPr lang="en-US" altLang="zh-CN" dirty="0" err="1"/>
              <a:t>x,y</a:t>
            </a:r>
            <a:r>
              <a:rPr lang="zh-CN" altLang="en-US" dirty="0"/>
              <a:t>，随机等概率地从闭区间</a:t>
            </a:r>
            <a:r>
              <a:rPr lang="en-US" altLang="zh-CN" dirty="0"/>
              <a:t>[1,100]</a:t>
            </a:r>
            <a:r>
              <a:rPr lang="zh-CN" altLang="en-US" dirty="0"/>
              <a:t>中生成一个</a:t>
            </a:r>
            <a:r>
              <a:rPr lang="en-US" altLang="zh-CN" dirty="0"/>
              <a:t>r</a:t>
            </a:r>
            <a:r>
              <a:rPr lang="zh-CN" altLang="en-US" dirty="0"/>
              <a:t>。</a:t>
            </a:r>
            <a:endParaRPr lang="en-US" altLang="zh-CN" dirty="0"/>
          </a:p>
          <a:p>
            <a:pPr>
              <a:lnSpc>
                <a:spcPct val="120000"/>
              </a:lnSpc>
            </a:pPr>
            <a:r>
              <a:rPr lang="en-US" altLang="zh-CN" dirty="0"/>
              <a:t>2</a:t>
            </a:r>
            <a:r>
              <a:rPr lang="zh-CN" altLang="en-US" dirty="0"/>
              <a:t>、判断</a:t>
            </a:r>
            <a:r>
              <a:rPr lang="en-US" altLang="zh-CN" dirty="0"/>
              <a:t>(</a:t>
            </a:r>
            <a:r>
              <a:rPr lang="en-US" altLang="zh-CN" dirty="0" err="1"/>
              <a:t>x,y</a:t>
            </a:r>
            <a:r>
              <a:rPr lang="en-US" altLang="zh-CN" dirty="0"/>
              <a:t>)</a:t>
            </a:r>
            <a:r>
              <a:rPr lang="zh-CN" altLang="en-US" dirty="0"/>
              <a:t>为圆心、</a:t>
            </a:r>
            <a:r>
              <a:rPr lang="en-US" altLang="zh-CN" dirty="0">
                <a:effectLst/>
              </a:rPr>
              <a:t>r</a:t>
            </a:r>
            <a:r>
              <a:rPr lang="zh-CN" altLang="en-US" dirty="0"/>
              <a:t>为半径的圆是否满足要求，若不满足，返回步骤</a:t>
            </a:r>
            <a:r>
              <a:rPr lang="en-US" altLang="zh-CN" dirty="0"/>
              <a:t>1</a:t>
            </a:r>
            <a:r>
              <a:rPr lang="zh-CN" altLang="en-US" dirty="0"/>
              <a:t>重新生成</a:t>
            </a:r>
            <a:r>
              <a:rPr lang="en-US" altLang="zh-CN" dirty="0" err="1"/>
              <a:t>x,y,r</a:t>
            </a:r>
            <a:r>
              <a:rPr lang="zh-CN" altLang="en-US" dirty="0"/>
              <a:t>，若满足，则将该圆加入到结果中。</a:t>
            </a:r>
            <a:endParaRPr lang="en-US" altLang="zh-CN" dirty="0"/>
          </a:p>
          <a:p>
            <a:pPr>
              <a:lnSpc>
                <a:spcPct val="120000"/>
              </a:lnSpc>
            </a:pPr>
            <a:r>
              <a:rPr lang="zh-CN" altLang="en-US" dirty="0"/>
              <a:t>于是，两人使用各自的方法，各自生成了</a:t>
            </a:r>
            <a:r>
              <a:rPr lang="en-US" altLang="zh-CN" dirty="0"/>
              <a:t>10^5</a:t>
            </a:r>
            <a:r>
              <a:rPr lang="zh-CN" altLang="en-US" dirty="0"/>
              <a:t>个圆，将作业交了上去。</a:t>
            </a:r>
            <a:endParaRPr lang="en-US" altLang="zh-CN" dirty="0"/>
          </a:p>
          <a:p>
            <a:pPr>
              <a:lnSpc>
                <a:spcPct val="120000"/>
              </a:lnSpc>
            </a:pPr>
            <a:r>
              <a:rPr lang="zh-CN" altLang="en-US" dirty="0"/>
              <a:t>现在，给出一份作业，请你判断这份作业是哪位同学的。本题共有 </a:t>
            </a:r>
            <a:r>
              <a:rPr lang="en-US" altLang="zh-CN" dirty="0"/>
              <a:t>50 </a:t>
            </a:r>
            <a:r>
              <a:rPr lang="zh-CN" altLang="en-US" dirty="0"/>
              <a:t>组数据。</a:t>
            </a:r>
          </a:p>
        </p:txBody>
      </p:sp>
    </p:spTree>
    <p:extLst>
      <p:ext uri="{BB962C8B-B14F-4D97-AF65-F5344CB8AC3E}">
        <p14:creationId xmlns:p14="http://schemas.microsoft.com/office/powerpoint/2010/main" val="30721589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D18FF5-0D19-7630-72F0-10886E7FAFDC}"/>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0CAFEF46-3580-E79B-03CE-EE95CB0B2E8D}"/>
              </a:ext>
            </a:extLst>
          </p:cNvPr>
          <p:cNvSpPr>
            <a:spLocks noGrp="1"/>
          </p:cNvSpPr>
          <p:nvPr>
            <p:ph idx="1"/>
          </p:nvPr>
        </p:nvSpPr>
        <p:spPr/>
        <p:txBody>
          <a:bodyPr/>
          <a:lstStyle/>
          <a:p>
            <a:r>
              <a:rPr lang="zh-CN" altLang="en-US" dirty="0"/>
              <a:t>这两个方法的区别是什么</a:t>
            </a:r>
            <a:r>
              <a:rPr lang="en-US" altLang="zh-CN" dirty="0"/>
              <a:t>?</a:t>
            </a:r>
          </a:p>
          <a:p>
            <a:r>
              <a:rPr lang="zh-CN" altLang="en-US" dirty="0"/>
              <a:t>法一从来不会</a:t>
            </a:r>
            <a:r>
              <a:rPr lang="en-US" altLang="zh-CN" dirty="0"/>
              <a:t>ban</a:t>
            </a:r>
            <a:r>
              <a:rPr lang="zh-CN" altLang="en-US" dirty="0"/>
              <a:t>掉任何一个生成的圆心下标</a:t>
            </a:r>
            <a:endParaRPr lang="en-US" altLang="zh-CN" dirty="0"/>
          </a:p>
          <a:p>
            <a:r>
              <a:rPr lang="en-US" altLang="zh-CN" dirty="0"/>
              <a:t>——</a:t>
            </a:r>
            <a:r>
              <a:rPr lang="zh-CN" altLang="en-US" dirty="0"/>
              <a:t>法一的</a:t>
            </a:r>
            <a:r>
              <a:rPr lang="en-US" altLang="zh-CN" dirty="0"/>
              <a:t>x</a:t>
            </a:r>
            <a:r>
              <a:rPr lang="zh-CN" altLang="en-US" dirty="0"/>
              <a:t>，</a:t>
            </a:r>
            <a:r>
              <a:rPr lang="en-US" altLang="zh-CN" dirty="0"/>
              <a:t>y</a:t>
            </a:r>
            <a:r>
              <a:rPr lang="zh-CN" altLang="en-US" dirty="0"/>
              <a:t>是在值域内均匀分布的</a:t>
            </a:r>
            <a:endParaRPr lang="en-US" altLang="zh-CN" dirty="0"/>
          </a:p>
          <a:p>
            <a:r>
              <a:rPr lang="zh-CN" altLang="en-US" dirty="0"/>
              <a:t>但是法二不是（考据正方形边界的位置的圆心很少很少）</a:t>
            </a:r>
            <a:endParaRPr lang="en-US" altLang="zh-CN" dirty="0"/>
          </a:p>
          <a:p>
            <a:endParaRPr lang="en-US" altLang="zh-CN" dirty="0"/>
          </a:p>
          <a:p>
            <a:pPr marL="0" indent="0">
              <a:buNone/>
            </a:pPr>
            <a:endParaRPr lang="zh-CN" altLang="en-US" dirty="0"/>
          </a:p>
        </p:txBody>
      </p:sp>
    </p:spTree>
    <p:extLst>
      <p:ext uri="{BB962C8B-B14F-4D97-AF65-F5344CB8AC3E}">
        <p14:creationId xmlns:p14="http://schemas.microsoft.com/office/powerpoint/2010/main" val="6954390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029133-B87E-AD6F-3D4E-7065817ED308}"/>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F558E872-294C-3F47-0720-C213D1335851}"/>
              </a:ext>
            </a:extLst>
          </p:cNvPr>
          <p:cNvSpPr>
            <a:spLocks noGrp="1"/>
          </p:cNvSpPr>
          <p:nvPr>
            <p:ph type="title"/>
          </p:nvPr>
        </p:nvSpPr>
        <p:spPr/>
        <p:txBody>
          <a:bodyPr/>
          <a:lstStyle/>
          <a:p>
            <a:r>
              <a:rPr lang="en-US" altLang="zh-CN" dirty="0"/>
              <a:t>H-</a:t>
            </a:r>
            <a:r>
              <a:rPr lang="zh-CN" altLang="en-US" b="0" i="0" dirty="0">
                <a:solidFill>
                  <a:srgbClr val="FFFFFF"/>
                </a:solidFill>
                <a:effectLst/>
                <a:latin typeface="system"/>
              </a:rPr>
              <a:t> </a:t>
            </a:r>
            <a:r>
              <a:rPr lang="en-US" altLang="zh-CN" b="0" i="0" dirty="0">
                <a:solidFill>
                  <a:srgbClr val="FFFFFF"/>
                </a:solidFill>
                <a:effectLst/>
                <a:latin typeface="system"/>
              </a:rPr>
              <a:t>01</a:t>
            </a:r>
            <a:r>
              <a:rPr lang="zh-CN" altLang="en-US" b="0" i="0" dirty="0">
                <a:solidFill>
                  <a:srgbClr val="FFFFFF"/>
                </a:solidFill>
                <a:effectLst/>
                <a:latin typeface="system"/>
              </a:rPr>
              <a:t>背包，但是</a:t>
            </a:r>
            <a:r>
              <a:rPr lang="en-US" altLang="zh-CN" b="0" i="0" dirty="0">
                <a:solidFill>
                  <a:srgbClr val="FFFFFF"/>
                </a:solidFill>
                <a:effectLst/>
                <a:latin typeface="system"/>
              </a:rPr>
              <a:t>bit</a:t>
            </a:r>
            <a:endParaRPr lang="zh-CN" altLang="en-US" dirty="0"/>
          </a:p>
        </p:txBody>
      </p:sp>
      <p:sp>
        <p:nvSpPr>
          <p:cNvPr id="3" name="内容占位符 2">
            <a:extLst>
              <a:ext uri="{FF2B5EF4-FFF2-40B4-BE49-F238E27FC236}">
                <a16:creationId xmlns:a16="http://schemas.microsoft.com/office/drawing/2014/main" id="{6760113D-466A-2B97-A0EF-F686AA9B5BB7}"/>
              </a:ext>
            </a:extLst>
          </p:cNvPr>
          <p:cNvSpPr>
            <a:spLocks noGrp="1"/>
          </p:cNvSpPr>
          <p:nvPr>
            <p:ph idx="1"/>
          </p:nvPr>
        </p:nvSpPr>
        <p:spPr/>
        <p:txBody>
          <a:bodyPr>
            <a:normAutofit/>
          </a:bodyPr>
          <a:lstStyle/>
          <a:p>
            <a:r>
              <a:rPr lang="zh-CN" altLang="en-US" dirty="0"/>
              <a:t>共有</a:t>
            </a:r>
            <a:r>
              <a:rPr lang="en-US" altLang="zh-CN" dirty="0"/>
              <a:t>n</a:t>
            </a:r>
            <a:r>
              <a:rPr lang="zh-CN" altLang="en-US" dirty="0"/>
              <a:t>件物品，每件物品有价值</a:t>
            </a:r>
            <a:r>
              <a:rPr lang="en-US" altLang="zh-CN" dirty="0"/>
              <a:t>vi​</a:t>
            </a:r>
            <a:r>
              <a:rPr lang="zh-CN" altLang="en-US" dirty="0"/>
              <a:t>与重量</a:t>
            </a:r>
            <a:r>
              <a:rPr lang="en-US" altLang="zh-CN" dirty="0" err="1"/>
              <a:t>wi</a:t>
            </a:r>
            <a:r>
              <a:rPr lang="zh-CN" altLang="en-US" dirty="0"/>
              <a:t>两个属性。但特别地，所选物品的总重量并不是每件物品的重量和，而是所有所选物品的重量进行按位或运算的结果。</a:t>
            </a:r>
            <a:endParaRPr lang="en-US" altLang="zh-CN" dirty="0"/>
          </a:p>
          <a:p>
            <a:r>
              <a:rPr lang="zh-CN" altLang="en-US" dirty="0"/>
              <a:t>请你计算，在所选物品总重量不超过</a:t>
            </a:r>
            <a:r>
              <a:rPr lang="en-US" altLang="zh-CN" dirty="0"/>
              <a:t>m</a:t>
            </a:r>
            <a:r>
              <a:rPr lang="zh-CN" altLang="en-US" dirty="0"/>
              <a:t>的情况下，所选物品的最大价值之和是多少（价值之和正常定义为所选物品价值的加和）。</a:t>
            </a:r>
            <a:endParaRPr lang="en-US" altLang="zh-CN" dirty="0"/>
          </a:p>
          <a:p>
            <a:endParaRPr lang="en-US" altLang="zh-CN" dirty="0"/>
          </a:p>
          <a:p>
            <a:r>
              <a:rPr lang="en-US" altLang="zh-CN" dirty="0"/>
              <a:t>1≤T≤10^4</a:t>
            </a:r>
          </a:p>
          <a:p>
            <a:r>
              <a:rPr lang="en-US" altLang="zh-CN" dirty="0"/>
              <a:t>1≤n≤10^5 ,0≤m≤10^8</a:t>
            </a:r>
          </a:p>
          <a:p>
            <a:r>
              <a:rPr lang="nn-NO" altLang="zh-CN" dirty="0"/>
              <a:t>0≤vi≤10^8,0≤wi≤10^8</a:t>
            </a:r>
          </a:p>
          <a:p>
            <a:endParaRPr lang="zh-CN" altLang="en-US" dirty="0"/>
          </a:p>
        </p:txBody>
      </p:sp>
    </p:spTree>
    <p:extLst>
      <p:ext uri="{BB962C8B-B14F-4D97-AF65-F5344CB8AC3E}">
        <p14:creationId xmlns:p14="http://schemas.microsoft.com/office/powerpoint/2010/main" val="2242428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A51304-2917-99B5-94DE-4B2B9F574C2A}"/>
              </a:ext>
            </a:extLst>
          </p:cNvPr>
          <p:cNvSpPr>
            <a:spLocks noGrp="1"/>
          </p:cNvSpPr>
          <p:nvPr>
            <p:ph type="title"/>
          </p:nvPr>
        </p:nvSpPr>
        <p:spPr/>
        <p:txBody>
          <a:bodyPr/>
          <a:lstStyle/>
          <a:p>
            <a:r>
              <a:rPr lang="en-US" altLang="zh-CN" dirty="0"/>
              <a:t>A- </a:t>
            </a:r>
            <a:r>
              <a:rPr lang="en-US" altLang="zh-CN" b="0" i="0" dirty="0">
                <a:solidFill>
                  <a:srgbClr val="FFFFFF"/>
                </a:solidFill>
                <a:effectLst/>
                <a:latin typeface="system"/>
              </a:rPr>
              <a:t>DFS</a:t>
            </a:r>
            <a:r>
              <a:rPr lang="zh-CN" altLang="en-US" b="0" i="0" dirty="0">
                <a:solidFill>
                  <a:srgbClr val="FFFFFF"/>
                </a:solidFill>
                <a:effectLst/>
                <a:latin typeface="system"/>
              </a:rPr>
              <a:t>搜索</a:t>
            </a:r>
            <a:endParaRPr lang="zh-CN" altLang="en-US" dirty="0"/>
          </a:p>
        </p:txBody>
      </p:sp>
      <p:sp>
        <p:nvSpPr>
          <p:cNvPr id="3" name="内容占位符 2">
            <a:extLst>
              <a:ext uri="{FF2B5EF4-FFF2-40B4-BE49-F238E27FC236}">
                <a16:creationId xmlns:a16="http://schemas.microsoft.com/office/drawing/2014/main" id="{DE87EB62-8B12-1FC3-C1B8-25958E50EA59}"/>
              </a:ext>
            </a:extLst>
          </p:cNvPr>
          <p:cNvSpPr>
            <a:spLocks noGrp="1"/>
          </p:cNvSpPr>
          <p:nvPr>
            <p:ph idx="1"/>
          </p:nvPr>
        </p:nvSpPr>
        <p:spPr/>
        <p:txBody>
          <a:bodyPr>
            <a:normAutofit/>
          </a:bodyPr>
          <a:lstStyle/>
          <a:p>
            <a:r>
              <a:rPr lang="zh-CN" altLang="en-US" dirty="0"/>
              <a:t>最近，</a:t>
            </a:r>
            <a:r>
              <a:rPr lang="en-US" altLang="zh-CN" dirty="0"/>
              <a:t>fried-chicken</a:t>
            </a:r>
            <a:r>
              <a:rPr lang="zh-CN" altLang="en-US" dirty="0"/>
              <a:t>完全学明白了</a:t>
            </a:r>
            <a:r>
              <a:rPr lang="en-US" altLang="zh-CN" dirty="0"/>
              <a:t>DFS</a:t>
            </a:r>
            <a:r>
              <a:rPr lang="zh-CN" altLang="en-US" dirty="0"/>
              <a:t>搜索（如上图所示）！于是学弟向他请教</a:t>
            </a:r>
            <a:r>
              <a:rPr lang="en-US" altLang="zh-CN" dirty="0"/>
              <a:t>DFS</a:t>
            </a:r>
            <a:r>
              <a:rPr lang="zh-CN" altLang="en-US" dirty="0"/>
              <a:t>搜索，</a:t>
            </a:r>
            <a:r>
              <a:rPr lang="en-US" altLang="zh-CN" dirty="0"/>
              <a:t>fried-chicken</a:t>
            </a:r>
            <a:r>
              <a:rPr lang="zh-CN" altLang="en-US" dirty="0"/>
              <a:t>热心的进行了讲解：、</a:t>
            </a:r>
            <a:endParaRPr lang="en-US" altLang="zh-CN" dirty="0"/>
          </a:p>
          <a:p>
            <a:r>
              <a:rPr lang="zh-CN" altLang="en-US" dirty="0"/>
              <a:t>所谓</a:t>
            </a:r>
            <a:r>
              <a:rPr lang="en-US" altLang="zh-CN" dirty="0"/>
              <a:t>DFS</a:t>
            </a:r>
            <a:r>
              <a:rPr lang="zh-CN" altLang="en-US" dirty="0"/>
              <a:t>搜索，就是给定一个字符串</a:t>
            </a:r>
            <a:r>
              <a:rPr lang="en-US" altLang="zh-CN" dirty="0" err="1"/>
              <a:t>sss</a:t>
            </a:r>
            <a:r>
              <a:rPr lang="zh-CN" altLang="en-US" dirty="0"/>
              <a:t>，问能否找到</a:t>
            </a:r>
            <a:r>
              <a:rPr lang="en-US" altLang="zh-CN" dirty="0" err="1"/>
              <a:t>sss</a:t>
            </a:r>
            <a:r>
              <a:rPr lang="zh-CN" altLang="en-US" dirty="0"/>
              <a:t>的一个子序列，使得该子序列的值为 </a:t>
            </a:r>
            <a:r>
              <a:rPr lang="en-US" altLang="zh-CN" dirty="0"/>
              <a:t>DFS </a:t>
            </a:r>
            <a:r>
              <a:rPr lang="zh-CN" altLang="en-US" dirty="0"/>
              <a:t>或 </a:t>
            </a:r>
            <a:r>
              <a:rPr lang="en-US" altLang="zh-CN" dirty="0" err="1"/>
              <a:t>dfs</a:t>
            </a:r>
            <a:r>
              <a:rPr lang="zh-CN" altLang="en-US" dirty="0"/>
              <a:t>。 </a:t>
            </a:r>
            <a:endParaRPr lang="en-US" altLang="zh-CN" dirty="0"/>
          </a:p>
          <a:p>
            <a:r>
              <a:rPr lang="zh-CN" altLang="en-US" dirty="0"/>
              <a:t>请你分别判断字符串</a:t>
            </a:r>
            <a:r>
              <a:rPr lang="en-US" altLang="zh-CN" dirty="0" err="1"/>
              <a:t>sss</a:t>
            </a:r>
            <a:r>
              <a:rPr lang="zh-CN" altLang="en-US" dirty="0"/>
              <a:t>中是否含有 </a:t>
            </a:r>
            <a:r>
              <a:rPr lang="en-US" altLang="zh-CN" dirty="0"/>
              <a:t>DFS </a:t>
            </a:r>
            <a:r>
              <a:rPr lang="zh-CN" altLang="en-US" dirty="0"/>
              <a:t>子序列与 </a:t>
            </a:r>
            <a:r>
              <a:rPr lang="en-US" altLang="zh-CN" dirty="0" err="1"/>
              <a:t>dfs</a:t>
            </a:r>
            <a:r>
              <a:rPr lang="en-US" altLang="zh-CN" dirty="0"/>
              <a:t> </a:t>
            </a:r>
            <a:r>
              <a:rPr lang="zh-CN" altLang="en-US" dirty="0"/>
              <a:t>子序列。</a:t>
            </a:r>
            <a:br>
              <a:rPr lang="zh-CN" altLang="en-US" dirty="0"/>
            </a:br>
            <a:r>
              <a:rPr lang="zh-CN" altLang="en-US" dirty="0"/>
              <a:t>子序列的定义：从原字符串中选择一些字符，将这些字符按照其在原串中的顺序拼接起来，得到的就是原字符串的一个子序列。例如：</a:t>
            </a:r>
            <a:r>
              <a:rPr lang="en-US" altLang="zh-CN" dirty="0"/>
              <a:t>ABCDA</a:t>
            </a:r>
            <a:r>
              <a:rPr lang="zh-CN" altLang="en-US" dirty="0"/>
              <a:t>的子序列可以为</a:t>
            </a:r>
            <a:r>
              <a:rPr lang="en-US" altLang="zh-CN" dirty="0"/>
              <a:t>ACA</a:t>
            </a:r>
            <a:r>
              <a:rPr lang="zh-CN" altLang="en-US" dirty="0"/>
              <a:t>、</a:t>
            </a:r>
            <a:r>
              <a:rPr lang="en-US" altLang="zh-CN" dirty="0"/>
              <a:t>ABCDA</a:t>
            </a:r>
            <a:r>
              <a:rPr lang="zh-CN" altLang="en-US" dirty="0"/>
              <a:t>、</a:t>
            </a:r>
            <a:r>
              <a:rPr lang="en-US" altLang="zh-CN" dirty="0"/>
              <a:t>BA</a:t>
            </a:r>
            <a:r>
              <a:rPr lang="zh-CN" altLang="en-US" dirty="0"/>
              <a:t>等等，但不能为</a:t>
            </a:r>
            <a:r>
              <a:rPr lang="en-US" altLang="zh-CN" dirty="0"/>
              <a:t>ABE</a:t>
            </a:r>
            <a:r>
              <a:rPr lang="zh-CN" altLang="en-US" dirty="0"/>
              <a:t>、</a:t>
            </a:r>
            <a:r>
              <a:rPr lang="en-US" altLang="zh-CN" dirty="0"/>
              <a:t>CBA</a:t>
            </a:r>
            <a:r>
              <a:rPr lang="zh-CN" altLang="en-US" dirty="0"/>
              <a:t>、</a:t>
            </a:r>
            <a:r>
              <a:rPr lang="en-US" altLang="zh-CN" dirty="0"/>
              <a:t>AAD</a:t>
            </a:r>
            <a:r>
              <a:rPr lang="zh-CN" altLang="en-US" dirty="0"/>
              <a:t>。</a:t>
            </a:r>
            <a:endParaRPr lang="en-US" altLang="zh-CN" dirty="0"/>
          </a:p>
          <a:p>
            <a:r>
              <a:rPr lang="en-US" altLang="zh-CN" dirty="0"/>
              <a:t>1≤T≤100</a:t>
            </a:r>
            <a:r>
              <a:rPr lang="zh-CN" altLang="en-US" dirty="0"/>
              <a:t>， </a:t>
            </a:r>
            <a:r>
              <a:rPr lang="en-US" altLang="zh-CN" dirty="0"/>
              <a:t>1≤n≤50</a:t>
            </a:r>
          </a:p>
          <a:p>
            <a:endParaRPr lang="en-US" altLang="zh-CN" dirty="0"/>
          </a:p>
          <a:p>
            <a:endParaRPr lang="zh-CN" altLang="en-US" dirty="0"/>
          </a:p>
          <a:p>
            <a:endParaRPr lang="zh-CN" altLang="en-US" dirty="0"/>
          </a:p>
        </p:txBody>
      </p:sp>
    </p:spTree>
    <p:extLst>
      <p:ext uri="{BB962C8B-B14F-4D97-AF65-F5344CB8AC3E}">
        <p14:creationId xmlns:p14="http://schemas.microsoft.com/office/powerpoint/2010/main" val="2400066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2BB92B-A304-C79F-D972-EB7C1F5B4161}"/>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1E4900B8-9174-A359-B66F-B205B851934B}"/>
              </a:ext>
            </a:extLst>
          </p:cNvPr>
          <p:cNvSpPr>
            <a:spLocks noGrp="1"/>
          </p:cNvSpPr>
          <p:nvPr>
            <p:ph idx="1"/>
          </p:nvPr>
        </p:nvSpPr>
        <p:spPr/>
        <p:txBody>
          <a:bodyPr>
            <a:normAutofit fontScale="92500" lnSpcReduction="20000"/>
          </a:bodyPr>
          <a:lstStyle/>
          <a:p>
            <a:r>
              <a:rPr lang="zh-CN" altLang="en-US" dirty="0"/>
              <a:t>涉及到位运算的题一定要把数字当成二进制串看</a:t>
            </a:r>
            <a:endParaRPr lang="en-US" altLang="zh-CN" dirty="0"/>
          </a:p>
          <a:p>
            <a:r>
              <a:rPr lang="zh-CN" altLang="en-US" dirty="0"/>
              <a:t>并且不存在进位意味着</a:t>
            </a:r>
            <a:r>
              <a:rPr lang="en-US" altLang="zh-CN" dirty="0"/>
              <a:t>——</a:t>
            </a:r>
            <a:r>
              <a:rPr lang="zh-CN" altLang="en-US" dirty="0">
                <a:solidFill>
                  <a:srgbClr val="FFFF00"/>
                </a:solidFill>
              </a:rPr>
              <a:t>位与位之间是不相互影响的</a:t>
            </a:r>
            <a:endParaRPr lang="en-US" altLang="zh-CN" dirty="0">
              <a:solidFill>
                <a:srgbClr val="FFFF00"/>
              </a:solidFill>
            </a:endParaRPr>
          </a:p>
          <a:p>
            <a:endParaRPr lang="en-US" altLang="zh-CN" dirty="0">
              <a:solidFill>
                <a:srgbClr val="FFFF00"/>
              </a:solidFill>
            </a:endParaRPr>
          </a:p>
          <a:p>
            <a:r>
              <a:rPr lang="en-US" altLang="zh-CN" dirty="0" err="1"/>
              <a:t>Eg</a:t>
            </a:r>
            <a:r>
              <a:rPr lang="en-US" altLang="zh-CN" dirty="0"/>
              <a:t> </a:t>
            </a:r>
            <a:r>
              <a:rPr lang="zh-CN" altLang="en-US" dirty="0"/>
              <a:t>： </a:t>
            </a:r>
            <a:r>
              <a:rPr lang="en-US" altLang="zh-CN" dirty="0"/>
              <a:t>m = (101101)</a:t>
            </a:r>
          </a:p>
          <a:p>
            <a:r>
              <a:rPr lang="en-US" altLang="zh-CN" dirty="0"/>
              <a:t>Wi = 001111  </a:t>
            </a:r>
          </a:p>
          <a:p>
            <a:r>
              <a:rPr lang="en-US" altLang="zh-CN" dirty="0"/>
              <a:t>Wi = 001000</a:t>
            </a:r>
          </a:p>
          <a:p>
            <a:endParaRPr lang="en-US" altLang="zh-CN" dirty="0"/>
          </a:p>
          <a:p>
            <a:r>
              <a:rPr lang="zh-CN" altLang="en-US" dirty="0"/>
              <a:t>设</a:t>
            </a:r>
            <a:r>
              <a:rPr lang="en-US" altLang="zh-CN" dirty="0"/>
              <a:t>m</a:t>
            </a:r>
            <a:r>
              <a:rPr lang="zh-CN" altLang="en-US" dirty="0"/>
              <a:t>的第</a:t>
            </a:r>
            <a:r>
              <a:rPr lang="en-US" altLang="zh-CN" dirty="0"/>
              <a:t>x</a:t>
            </a:r>
            <a:r>
              <a:rPr lang="zh-CN" altLang="en-US" dirty="0"/>
              <a:t>为</a:t>
            </a:r>
            <a:r>
              <a:rPr lang="en-US" altLang="zh-CN" dirty="0"/>
              <a:t>1</a:t>
            </a:r>
            <a:r>
              <a:rPr lang="zh-CN" altLang="en-US" dirty="0"/>
              <a:t> </a:t>
            </a:r>
            <a:endParaRPr lang="en-US" altLang="zh-CN" dirty="0"/>
          </a:p>
          <a:p>
            <a:r>
              <a:rPr lang="zh-CN" altLang="en-US" dirty="0"/>
              <a:t>设选中的物品的</a:t>
            </a:r>
            <a:r>
              <a:rPr lang="en-US" altLang="zh-CN" dirty="0" err="1"/>
              <a:t>wi</a:t>
            </a:r>
            <a:r>
              <a:rPr lang="zh-CN" altLang="en-US" dirty="0"/>
              <a:t>做或运算的结果为</a:t>
            </a:r>
            <a:r>
              <a:rPr lang="en-US" altLang="zh-CN" dirty="0"/>
              <a:t>sum</a:t>
            </a:r>
          </a:p>
          <a:p>
            <a:r>
              <a:rPr lang="zh-CN" altLang="en-US" dirty="0"/>
              <a:t>如果</a:t>
            </a:r>
            <a:r>
              <a:rPr lang="en-US" altLang="zh-CN" dirty="0"/>
              <a:t>sum</a:t>
            </a:r>
            <a:r>
              <a:rPr lang="zh-CN" altLang="en-US" dirty="0"/>
              <a:t>的第</a:t>
            </a:r>
            <a:r>
              <a:rPr lang="en-US" altLang="zh-CN" dirty="0"/>
              <a:t>x</a:t>
            </a:r>
            <a:r>
              <a:rPr lang="zh-CN" altLang="en-US" dirty="0"/>
              <a:t>位为</a:t>
            </a:r>
            <a:r>
              <a:rPr lang="en-US" altLang="zh-CN" dirty="0"/>
              <a:t>0   </a:t>
            </a:r>
            <a:r>
              <a:rPr lang="zh-CN" altLang="en-US" dirty="0"/>
              <a:t>那么第</a:t>
            </a:r>
            <a:r>
              <a:rPr lang="en-US" altLang="zh-CN" dirty="0"/>
              <a:t>x</a:t>
            </a:r>
            <a:r>
              <a:rPr lang="zh-CN" altLang="en-US" dirty="0"/>
              <a:t>位之后的这些位就是任意的了</a:t>
            </a:r>
            <a:r>
              <a:rPr lang="en-US" altLang="zh-CN" dirty="0"/>
              <a:t>  </a:t>
            </a:r>
          </a:p>
          <a:p>
            <a:endParaRPr lang="en-US" altLang="zh-CN" dirty="0">
              <a:solidFill>
                <a:srgbClr val="FFFF00"/>
              </a:solidFill>
            </a:endParaRPr>
          </a:p>
          <a:p>
            <a:endParaRPr lang="en-US" altLang="zh-CN" dirty="0">
              <a:solidFill>
                <a:srgbClr val="FFFF00"/>
              </a:solidFill>
            </a:endParaRPr>
          </a:p>
          <a:p>
            <a:endParaRPr lang="en-US" altLang="zh-CN" dirty="0">
              <a:solidFill>
                <a:srgbClr val="FFFF00"/>
              </a:solidFill>
            </a:endParaRPr>
          </a:p>
          <a:p>
            <a:endParaRPr lang="en-US" altLang="zh-CN" dirty="0"/>
          </a:p>
        </p:txBody>
      </p:sp>
    </p:spTree>
    <p:extLst>
      <p:ext uri="{BB962C8B-B14F-4D97-AF65-F5344CB8AC3E}">
        <p14:creationId xmlns:p14="http://schemas.microsoft.com/office/powerpoint/2010/main" val="2499766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 calcmode="lin" valueType="num">
                                      <p:cBhvr additive="base">
                                        <p:cTn id="3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 calcmode="lin" valueType="num">
                                      <p:cBhvr additive="base">
                                        <p:cTn id="43"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anim calcmode="lin" valueType="num">
                                      <p:cBhvr additive="base">
                                        <p:cTn id="49"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989489-60D6-1C2D-EF04-779FD31DF88F}"/>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6B619C15-78EB-90DF-AF94-7EE895B0E0D1}"/>
              </a:ext>
            </a:extLst>
          </p:cNvPr>
          <p:cNvSpPr>
            <a:spLocks noGrp="1"/>
          </p:cNvSpPr>
          <p:nvPr>
            <p:ph idx="1"/>
          </p:nvPr>
        </p:nvSpPr>
        <p:spPr/>
        <p:txBody>
          <a:bodyPr/>
          <a:lstStyle/>
          <a:p>
            <a:r>
              <a:rPr lang="zh-CN" altLang="en-US" dirty="0"/>
              <a:t>去枚举这个第</a:t>
            </a:r>
            <a:r>
              <a:rPr lang="en-US" altLang="zh-CN" dirty="0"/>
              <a:t>x</a:t>
            </a:r>
            <a:r>
              <a:rPr lang="zh-CN" altLang="en-US" dirty="0"/>
              <a:t>位</a:t>
            </a:r>
            <a:endParaRPr lang="en-US" altLang="zh-CN" dirty="0"/>
          </a:p>
          <a:p>
            <a:r>
              <a:rPr lang="zh-CN" altLang="en-US" dirty="0"/>
              <a:t>选择的物品的第</a:t>
            </a:r>
            <a:r>
              <a:rPr lang="en-US" altLang="zh-CN" dirty="0"/>
              <a:t>x</a:t>
            </a:r>
            <a:r>
              <a:rPr lang="zh-CN" altLang="en-US" dirty="0"/>
              <a:t>位是</a:t>
            </a:r>
            <a:r>
              <a:rPr lang="en-US" altLang="zh-CN" dirty="0"/>
              <a:t>0</a:t>
            </a:r>
          </a:p>
          <a:p>
            <a:r>
              <a:rPr lang="zh-CN" altLang="en-US" dirty="0"/>
              <a:t>选择的物品的高位应该是</a:t>
            </a:r>
            <a:r>
              <a:rPr lang="en-US" altLang="zh-CN" dirty="0"/>
              <a:t>m</a:t>
            </a:r>
            <a:r>
              <a:rPr lang="zh-CN" altLang="en-US" dirty="0"/>
              <a:t>的高位的子集合</a:t>
            </a:r>
            <a:endParaRPr lang="en-US" altLang="zh-CN" dirty="0"/>
          </a:p>
          <a:p>
            <a:r>
              <a:rPr lang="zh-CN" altLang="en-US" dirty="0"/>
              <a:t>低位随意</a:t>
            </a:r>
          </a:p>
        </p:txBody>
      </p:sp>
    </p:spTree>
    <p:extLst>
      <p:ext uri="{BB962C8B-B14F-4D97-AF65-F5344CB8AC3E}">
        <p14:creationId xmlns:p14="http://schemas.microsoft.com/office/powerpoint/2010/main" val="10282057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1E1BDD-BBF8-E761-A60E-12ACC90AEE45}"/>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8F1F6681-6B69-219B-E58E-34B69B2AC70E}"/>
              </a:ext>
            </a:extLst>
          </p:cNvPr>
          <p:cNvSpPr>
            <a:spLocks noGrp="1"/>
          </p:cNvSpPr>
          <p:nvPr>
            <p:ph type="title"/>
          </p:nvPr>
        </p:nvSpPr>
        <p:spPr/>
        <p:txBody>
          <a:bodyPr/>
          <a:lstStyle/>
          <a:p>
            <a:r>
              <a:rPr lang="en-US" altLang="zh-CN" dirty="0"/>
              <a:t>F-</a:t>
            </a:r>
            <a:r>
              <a:rPr lang="zh-CN" altLang="en-US" b="0" i="0" dirty="0">
                <a:solidFill>
                  <a:srgbClr val="FFFFFF"/>
                </a:solidFill>
                <a:effectLst/>
                <a:latin typeface="system"/>
              </a:rPr>
              <a:t>鸡数题！</a:t>
            </a:r>
            <a:endParaRPr lang="zh-CN" altLang="en-US" dirty="0"/>
          </a:p>
        </p:txBody>
      </p:sp>
      <p:sp>
        <p:nvSpPr>
          <p:cNvPr id="3" name="内容占位符 2">
            <a:extLst>
              <a:ext uri="{FF2B5EF4-FFF2-40B4-BE49-F238E27FC236}">
                <a16:creationId xmlns:a16="http://schemas.microsoft.com/office/drawing/2014/main" id="{002395C3-2B3B-F73C-1788-79E5A0D6F11A}"/>
              </a:ext>
            </a:extLst>
          </p:cNvPr>
          <p:cNvSpPr>
            <a:spLocks noGrp="1"/>
          </p:cNvSpPr>
          <p:nvPr>
            <p:ph idx="1"/>
          </p:nvPr>
        </p:nvSpPr>
        <p:spPr/>
        <p:txBody>
          <a:bodyPr>
            <a:normAutofit/>
          </a:bodyPr>
          <a:lstStyle/>
          <a:p>
            <a:r>
              <a:rPr lang="zh-CN" altLang="en-US" dirty="0"/>
              <a:t>鸡想问有多少个长为</a:t>
            </a:r>
            <a:r>
              <a:rPr lang="en-US" altLang="zh-CN" dirty="0"/>
              <a:t>m</a:t>
            </a:r>
            <a:r>
              <a:rPr lang="zh-CN" altLang="en-US" dirty="0"/>
              <a:t>的数组</a:t>
            </a:r>
            <a:r>
              <a:rPr lang="en-US" altLang="zh-CN" dirty="0"/>
              <a:t>a</a:t>
            </a:r>
            <a:r>
              <a:rPr lang="zh-CN" altLang="en-US" dirty="0"/>
              <a:t>同时满足以下条件：</a:t>
            </a:r>
            <a:br>
              <a:rPr lang="zh-CN" altLang="en-US" dirty="0"/>
            </a:br>
            <a:endParaRPr lang="en-US" altLang="zh-CN" dirty="0"/>
          </a:p>
          <a:p>
            <a:r>
              <a:rPr lang="en-US" altLang="zh-CN" dirty="0"/>
              <a:t>1</a:t>
            </a:r>
            <a:r>
              <a:rPr lang="zh-CN" altLang="en-US" dirty="0"/>
              <a:t>、对于任意的</a:t>
            </a:r>
            <a:r>
              <a:rPr lang="en-US" altLang="zh-CN" dirty="0" err="1"/>
              <a:t>i</a:t>
            </a:r>
            <a:r>
              <a:rPr lang="zh-CN" altLang="en-US" dirty="0"/>
              <a:t>，</a:t>
            </a:r>
            <a:r>
              <a:rPr lang="en-US" altLang="zh-CN" dirty="0"/>
              <a:t>ai&gt;0</a:t>
            </a:r>
            <a:r>
              <a:rPr lang="zh-CN" altLang="en-US" dirty="0"/>
              <a:t>；</a:t>
            </a:r>
            <a:endParaRPr lang="en-US" altLang="zh-CN" dirty="0"/>
          </a:p>
          <a:p>
            <a:r>
              <a:rPr lang="en-US" altLang="zh-CN" dirty="0"/>
              <a:t>2</a:t>
            </a:r>
            <a:r>
              <a:rPr lang="zh-CN" altLang="en-US" dirty="0"/>
              <a:t>、对于任意的整数</a:t>
            </a:r>
            <a:r>
              <a:rPr lang="en-US" altLang="zh-CN" dirty="0"/>
              <a:t>1≤i≤m−1</a:t>
            </a:r>
            <a:r>
              <a:rPr lang="zh-CN" altLang="en-US" dirty="0"/>
              <a:t>，</a:t>
            </a:r>
            <a:r>
              <a:rPr lang="en-US" altLang="zh-CN" dirty="0"/>
              <a:t>ai&lt;ai+1​;</a:t>
            </a:r>
          </a:p>
          <a:p>
            <a:r>
              <a:rPr lang="en-US" altLang="zh-CN" dirty="0"/>
              <a:t>3</a:t>
            </a:r>
            <a:r>
              <a:rPr lang="zh-CN" altLang="en-US" dirty="0"/>
              <a:t>、</a:t>
            </a:r>
            <a:r>
              <a:rPr lang="en-US" altLang="zh-CN" dirty="0"/>
              <a:t>a1∣a2∣...∣am−1∣am=2^n-1</a:t>
            </a:r>
            <a:r>
              <a:rPr lang="zh-CN" altLang="en-US" dirty="0"/>
              <a:t>（之中</a:t>
            </a:r>
            <a:r>
              <a:rPr lang="en-US" altLang="zh-CN" dirty="0"/>
              <a:t>|</a:t>
            </a:r>
            <a:r>
              <a:rPr lang="zh-CN" altLang="en-US" dirty="0"/>
              <a:t>为按位或操作）；</a:t>
            </a:r>
            <a:endParaRPr lang="en-US" altLang="zh-CN" dirty="0"/>
          </a:p>
          <a:p>
            <a:r>
              <a:rPr lang="en-US" altLang="zh-CN" dirty="0"/>
              <a:t>4</a:t>
            </a:r>
            <a:r>
              <a:rPr lang="zh-CN" altLang="en-US" dirty="0"/>
              <a:t>、对于任意的</a:t>
            </a:r>
            <a:r>
              <a:rPr lang="en-US" altLang="zh-CN" dirty="0" err="1"/>
              <a:t>i≠j</a:t>
            </a:r>
            <a:r>
              <a:rPr lang="zh-CN" altLang="en-US" dirty="0"/>
              <a:t>，满足</a:t>
            </a:r>
            <a:r>
              <a:rPr lang="en-US" altLang="zh-CN" dirty="0" err="1"/>
              <a:t>ai&amp;aj</a:t>
            </a:r>
            <a:r>
              <a:rPr lang="en-US" altLang="zh-CN" dirty="0"/>
              <a:t>=0</a:t>
            </a:r>
            <a:r>
              <a:rPr lang="zh-CN" altLang="en-US" dirty="0"/>
              <a:t>（之中</a:t>
            </a:r>
            <a:r>
              <a:rPr lang="en-US" altLang="zh-CN" dirty="0"/>
              <a:t>&amp;</a:t>
            </a:r>
            <a:r>
              <a:rPr lang="zh-CN" altLang="en-US" dirty="0"/>
              <a:t>为按位与操作）。</a:t>
            </a:r>
            <a:endParaRPr lang="en-US" altLang="zh-CN" dirty="0"/>
          </a:p>
          <a:p>
            <a:r>
              <a:rPr lang="zh-CN" altLang="en-US" dirty="0"/>
              <a:t>你的答案需要对</a:t>
            </a:r>
            <a:r>
              <a:rPr lang="en-US" altLang="zh-CN" dirty="0"/>
              <a:t>10^9+7</a:t>
            </a:r>
            <a:r>
              <a:rPr lang="zh-CN" altLang="en-US" dirty="0"/>
              <a:t>取模。</a:t>
            </a:r>
          </a:p>
        </p:txBody>
      </p:sp>
    </p:spTree>
    <p:extLst>
      <p:ext uri="{BB962C8B-B14F-4D97-AF65-F5344CB8AC3E}">
        <p14:creationId xmlns:p14="http://schemas.microsoft.com/office/powerpoint/2010/main" val="11587013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F8E92A-7F0E-79E4-4844-A29DA59F5D36}"/>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79D11BC1-45DB-5FC0-795B-5085E8A9F244}"/>
              </a:ext>
            </a:extLst>
          </p:cNvPr>
          <p:cNvSpPr>
            <a:spLocks noGrp="1"/>
          </p:cNvSpPr>
          <p:nvPr>
            <p:ph idx="1"/>
          </p:nvPr>
        </p:nvSpPr>
        <p:spPr/>
        <p:txBody>
          <a:bodyPr>
            <a:normAutofit lnSpcReduction="10000"/>
          </a:bodyPr>
          <a:lstStyle/>
          <a:p>
            <a:r>
              <a:rPr lang="en-US" altLang="zh-CN" dirty="0"/>
              <a:t>3.a1∣a2∣...∣am−1∣am=2^n-1</a:t>
            </a:r>
            <a:r>
              <a:rPr lang="zh-CN" altLang="en-US" dirty="0"/>
              <a:t>（之中</a:t>
            </a:r>
            <a:r>
              <a:rPr lang="en-US" altLang="zh-CN" dirty="0"/>
              <a:t>|</a:t>
            </a:r>
            <a:r>
              <a:rPr lang="zh-CN" altLang="en-US" dirty="0"/>
              <a:t>为按位或操作）；</a:t>
            </a:r>
            <a:endParaRPr lang="en-US" altLang="zh-CN" dirty="0"/>
          </a:p>
          <a:p>
            <a:r>
              <a:rPr lang="en-US" altLang="zh-CN" dirty="0"/>
              <a:t>4.</a:t>
            </a:r>
            <a:r>
              <a:rPr lang="zh-CN" altLang="en-US" dirty="0"/>
              <a:t>对于任意的</a:t>
            </a:r>
            <a:r>
              <a:rPr lang="en-US" altLang="zh-CN" dirty="0" err="1"/>
              <a:t>i≠j</a:t>
            </a:r>
            <a:r>
              <a:rPr lang="zh-CN" altLang="en-US" dirty="0"/>
              <a:t>，满足</a:t>
            </a:r>
            <a:r>
              <a:rPr lang="en-US" altLang="zh-CN" dirty="0" err="1"/>
              <a:t>ai&amp;aj</a:t>
            </a:r>
            <a:r>
              <a:rPr lang="en-US" altLang="zh-CN" dirty="0"/>
              <a:t>=0</a:t>
            </a:r>
            <a:r>
              <a:rPr lang="zh-CN" altLang="en-US" dirty="0"/>
              <a:t>（之中</a:t>
            </a:r>
            <a:r>
              <a:rPr lang="en-US" altLang="zh-CN" dirty="0"/>
              <a:t>&amp;</a:t>
            </a:r>
            <a:r>
              <a:rPr lang="zh-CN" altLang="en-US" dirty="0"/>
              <a:t>为按位与操作）。</a:t>
            </a:r>
            <a:endParaRPr lang="en-US" altLang="zh-CN" dirty="0"/>
          </a:p>
          <a:p>
            <a:endParaRPr lang="en-US" altLang="zh-CN" dirty="0"/>
          </a:p>
          <a:p>
            <a:r>
              <a:rPr lang="en-US" altLang="zh-CN" dirty="0"/>
              <a:t>2^n-1 = 111111</a:t>
            </a:r>
          </a:p>
          <a:p>
            <a:r>
              <a:rPr lang="en-US" altLang="zh-CN" dirty="0"/>
              <a:t>3</a:t>
            </a:r>
            <a:r>
              <a:rPr lang="zh-CN" altLang="en-US" dirty="0"/>
              <a:t>说明每一位都得有</a:t>
            </a:r>
            <a:r>
              <a:rPr lang="en-US" altLang="zh-CN" dirty="0"/>
              <a:t>1</a:t>
            </a:r>
          </a:p>
          <a:p>
            <a:r>
              <a:rPr lang="en-US" altLang="zh-CN" dirty="0"/>
              <a:t>4</a:t>
            </a:r>
            <a:r>
              <a:rPr lang="zh-CN" altLang="en-US" dirty="0"/>
              <a:t>说明每一个位都只有一个</a:t>
            </a:r>
            <a:r>
              <a:rPr lang="en-US" altLang="zh-CN" dirty="0"/>
              <a:t>1</a:t>
            </a:r>
          </a:p>
          <a:p>
            <a:endParaRPr lang="en-US" altLang="zh-CN" dirty="0"/>
          </a:p>
          <a:p>
            <a:r>
              <a:rPr lang="zh-CN" altLang="en-US" dirty="0"/>
              <a:t>把这</a:t>
            </a:r>
            <a:r>
              <a:rPr lang="en-US" altLang="zh-CN" dirty="0"/>
              <a:t>n</a:t>
            </a:r>
            <a:r>
              <a:rPr lang="zh-CN" altLang="en-US" dirty="0"/>
              <a:t>个（不同位的）</a:t>
            </a:r>
            <a:r>
              <a:rPr lang="en-US" altLang="zh-CN" dirty="0"/>
              <a:t>1   </a:t>
            </a:r>
            <a:r>
              <a:rPr lang="zh-CN" altLang="en-US" dirty="0"/>
              <a:t>分给这</a:t>
            </a:r>
            <a:r>
              <a:rPr lang="en-US" altLang="zh-CN" dirty="0"/>
              <a:t>m</a:t>
            </a:r>
            <a:r>
              <a:rPr lang="zh-CN" altLang="en-US" dirty="0"/>
              <a:t>个数   不能为空 分完之后从小到大排序</a:t>
            </a:r>
          </a:p>
        </p:txBody>
      </p:sp>
    </p:spTree>
    <p:extLst>
      <p:ext uri="{BB962C8B-B14F-4D97-AF65-F5344CB8AC3E}">
        <p14:creationId xmlns:p14="http://schemas.microsoft.com/office/powerpoint/2010/main" val="965248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 calcmode="lin" valueType="num">
                                      <p:cBhvr additive="base">
                                        <p:cTn id="3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D4FDAD-558D-E666-4D52-FF579288F1F9}"/>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8C276B54-6AE6-2E2D-8819-8B80E40D72CF}"/>
              </a:ext>
            </a:extLst>
          </p:cNvPr>
          <p:cNvSpPr>
            <a:spLocks noGrp="1"/>
          </p:cNvSpPr>
          <p:nvPr>
            <p:ph idx="1"/>
          </p:nvPr>
        </p:nvSpPr>
        <p:spPr/>
        <p:txBody>
          <a:bodyPr/>
          <a:lstStyle/>
          <a:p>
            <a:r>
              <a:rPr lang="zh-CN" altLang="en-US" dirty="0"/>
              <a:t>第二类斯特林数</a:t>
            </a:r>
            <a:endParaRPr lang="en-US" altLang="zh-CN" dirty="0"/>
          </a:p>
          <a:p>
            <a:r>
              <a:rPr lang="zh-CN" altLang="en-US" dirty="0"/>
              <a:t>第二类</a:t>
            </a:r>
            <a:r>
              <a:rPr lang="en-US" altLang="zh-CN" dirty="0"/>
              <a:t>Stirling</a:t>
            </a:r>
            <a:r>
              <a:rPr lang="zh-CN" altLang="en-US" dirty="0"/>
              <a:t>数实际上是集合的一个拆分，表示将</a:t>
            </a:r>
            <a:r>
              <a:rPr lang="en-US" altLang="zh-CN" dirty="0"/>
              <a:t>n</a:t>
            </a:r>
            <a:r>
              <a:rPr lang="zh-CN" altLang="en-US" dirty="0"/>
              <a:t>个不同的元素拆分成</a:t>
            </a:r>
            <a:r>
              <a:rPr lang="en-US" altLang="zh-CN" dirty="0"/>
              <a:t>m</a:t>
            </a:r>
            <a:r>
              <a:rPr lang="zh-CN" altLang="en-US" dirty="0"/>
              <a:t>个集合的方案数，记为</a:t>
            </a:r>
            <a:r>
              <a:rPr lang="en-US" altLang="zh-CN" dirty="0"/>
              <a:t>S</a:t>
            </a:r>
            <a:r>
              <a:rPr lang="zh-CN" altLang="en-US" dirty="0"/>
              <a:t>（</a:t>
            </a:r>
            <a:r>
              <a:rPr lang="en-US" altLang="zh-CN" dirty="0"/>
              <a:t>n</a:t>
            </a:r>
            <a:r>
              <a:rPr lang="zh-CN" altLang="en-US" dirty="0"/>
              <a:t>，</a:t>
            </a:r>
            <a:r>
              <a:rPr lang="en-US" altLang="zh-CN" dirty="0"/>
              <a:t>m</a:t>
            </a:r>
            <a:r>
              <a:rPr lang="zh-CN" altLang="en-US" dirty="0"/>
              <a:t>）</a:t>
            </a:r>
            <a:endParaRPr lang="en-US" altLang="zh-CN" dirty="0"/>
          </a:p>
          <a:p>
            <a:r>
              <a:rPr lang="zh-CN" altLang="en-US" dirty="0"/>
              <a:t>（</a:t>
            </a:r>
            <a:r>
              <a:rPr lang="en-US" altLang="zh-CN" dirty="0"/>
              <a:t>n</a:t>
            </a:r>
            <a:r>
              <a:rPr lang="zh-CN" altLang="en-US" dirty="0"/>
              <a:t>个不同的球放入</a:t>
            </a:r>
            <a:r>
              <a:rPr lang="en-US" altLang="zh-CN" dirty="0"/>
              <a:t>m</a:t>
            </a:r>
            <a:r>
              <a:rPr lang="zh-CN" altLang="en-US" dirty="0"/>
              <a:t>个无差别的盒子中，要求盒子非空，有几种方案？）</a:t>
            </a:r>
            <a:endParaRPr lang="en-US" altLang="zh-CN" dirty="0"/>
          </a:p>
          <a:p>
            <a:endParaRPr lang="en-US" altLang="zh-CN" dirty="0"/>
          </a:p>
        </p:txBody>
      </p:sp>
    </p:spTree>
    <p:extLst>
      <p:ext uri="{BB962C8B-B14F-4D97-AF65-F5344CB8AC3E}">
        <p14:creationId xmlns:p14="http://schemas.microsoft.com/office/powerpoint/2010/main" val="33410002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2B847A-D69A-153C-16EC-FE5880E9E810}"/>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002B85D8-B8E4-4ECB-F92F-D64070C38DE4}"/>
              </a:ext>
            </a:extLst>
          </p:cNvPr>
          <p:cNvSpPr>
            <a:spLocks noGrp="1"/>
          </p:cNvSpPr>
          <p:nvPr>
            <p:ph idx="1"/>
          </p:nvPr>
        </p:nvSpPr>
        <p:spPr/>
        <p:txBody>
          <a:bodyPr/>
          <a:lstStyle/>
          <a:p>
            <a:r>
              <a:rPr lang="zh-CN" altLang="en-US" dirty="0"/>
              <a:t>递推式（从</a:t>
            </a:r>
            <a:r>
              <a:rPr lang="en-US" altLang="zh-CN" dirty="0"/>
              <a:t>S</a:t>
            </a:r>
            <a:r>
              <a:rPr lang="zh-CN" altLang="en-US" dirty="0"/>
              <a:t>（</a:t>
            </a:r>
            <a:r>
              <a:rPr lang="en-US" altLang="zh-CN" dirty="0"/>
              <a:t>n</a:t>
            </a:r>
            <a:r>
              <a:rPr lang="zh-CN" altLang="en-US" dirty="0"/>
              <a:t>，</a:t>
            </a:r>
            <a:r>
              <a:rPr lang="en-US" altLang="zh-CN" dirty="0"/>
              <a:t>m</a:t>
            </a:r>
            <a:r>
              <a:rPr lang="zh-CN" altLang="en-US" dirty="0"/>
              <a:t>）推</a:t>
            </a:r>
            <a:r>
              <a:rPr lang="en-US" altLang="zh-CN" dirty="0"/>
              <a:t>S</a:t>
            </a:r>
            <a:r>
              <a:rPr lang="zh-CN" altLang="en-US" dirty="0"/>
              <a:t>（</a:t>
            </a:r>
            <a:r>
              <a:rPr lang="en-US" altLang="zh-CN" dirty="0"/>
              <a:t>n+1</a:t>
            </a:r>
            <a:r>
              <a:rPr lang="zh-CN" altLang="en-US" dirty="0"/>
              <a:t>， </a:t>
            </a:r>
            <a:r>
              <a:rPr lang="en-US" altLang="zh-CN" dirty="0"/>
              <a:t>m</a:t>
            </a:r>
            <a:r>
              <a:rPr lang="zh-CN" altLang="en-US" dirty="0"/>
              <a:t>）</a:t>
            </a:r>
            <a:r>
              <a:rPr lang="en-US" altLang="zh-CN" dirty="0"/>
              <a:t> </a:t>
            </a:r>
            <a:r>
              <a:rPr lang="zh-CN" altLang="en-US" dirty="0"/>
              <a:t>）</a:t>
            </a:r>
          </a:p>
          <a:p>
            <a:r>
              <a:rPr lang="zh-CN" altLang="en-US" dirty="0"/>
              <a:t>（</a:t>
            </a:r>
            <a:r>
              <a:rPr lang="en-US" altLang="zh-CN" dirty="0"/>
              <a:t>1</a:t>
            </a:r>
            <a:r>
              <a:rPr lang="zh-CN" altLang="en-US" dirty="0"/>
              <a:t>）如果</a:t>
            </a:r>
            <a:r>
              <a:rPr lang="en-US" altLang="zh-CN" dirty="0"/>
              <a:t>n</a:t>
            </a:r>
            <a:r>
              <a:rPr lang="zh-CN" altLang="en-US" dirty="0"/>
              <a:t>个元素构成了</a:t>
            </a:r>
            <a:r>
              <a:rPr lang="en-US" altLang="zh-CN" dirty="0"/>
              <a:t>m-1</a:t>
            </a:r>
            <a:r>
              <a:rPr lang="zh-CN" altLang="en-US" dirty="0"/>
              <a:t>个集合，那么第</a:t>
            </a:r>
            <a:r>
              <a:rPr lang="en-US" altLang="zh-CN" dirty="0"/>
              <a:t>n+1</a:t>
            </a:r>
            <a:r>
              <a:rPr lang="zh-CN" altLang="en-US" dirty="0"/>
              <a:t>个元素单独构成一个集合。方案数 。</a:t>
            </a:r>
          </a:p>
          <a:p>
            <a:r>
              <a:rPr lang="zh-CN" altLang="en-US" dirty="0"/>
              <a:t>（</a:t>
            </a:r>
            <a:r>
              <a:rPr lang="en-US" altLang="zh-CN" dirty="0"/>
              <a:t>2</a:t>
            </a:r>
            <a:r>
              <a:rPr lang="zh-CN" altLang="en-US" dirty="0"/>
              <a:t>）如果</a:t>
            </a:r>
            <a:r>
              <a:rPr lang="en-US" altLang="zh-CN" dirty="0"/>
              <a:t>n</a:t>
            </a:r>
            <a:r>
              <a:rPr lang="zh-CN" altLang="en-US" dirty="0"/>
              <a:t>个元素已经构成了</a:t>
            </a:r>
            <a:r>
              <a:rPr lang="en-US" altLang="zh-CN" dirty="0"/>
              <a:t>m</a:t>
            </a:r>
            <a:r>
              <a:rPr lang="zh-CN" altLang="en-US" dirty="0"/>
              <a:t>个集合，将第</a:t>
            </a:r>
            <a:r>
              <a:rPr lang="en-US" altLang="zh-CN" dirty="0"/>
              <a:t>n+1</a:t>
            </a:r>
            <a:r>
              <a:rPr lang="zh-CN" altLang="en-US" dirty="0"/>
              <a:t>个元素插入到任意一个集合。方案数 </a:t>
            </a:r>
            <a:r>
              <a:rPr lang="en-US" altLang="zh-CN" dirty="0"/>
              <a:t>m*S(</a:t>
            </a:r>
            <a:r>
              <a:rPr lang="en-US" altLang="zh-CN" dirty="0" err="1"/>
              <a:t>n,m</a:t>
            </a:r>
            <a:r>
              <a:rPr lang="en-US" altLang="zh-CN" dirty="0"/>
              <a:t>) </a:t>
            </a:r>
            <a:r>
              <a:rPr lang="zh-CN" altLang="en-US" dirty="0"/>
              <a:t>。</a:t>
            </a:r>
          </a:p>
          <a:p>
            <a:r>
              <a:rPr lang="zh-CN" altLang="en-US" dirty="0"/>
              <a:t>综合两种情况得：</a:t>
            </a:r>
            <a:endParaRPr lang="en-US" altLang="zh-CN" dirty="0"/>
          </a:p>
          <a:p>
            <a:r>
              <a:rPr lang="en-US" altLang="zh-CN" dirty="0"/>
              <a:t>S</a:t>
            </a:r>
            <a:r>
              <a:rPr lang="zh-CN" altLang="en-US" dirty="0"/>
              <a:t>（</a:t>
            </a:r>
            <a:r>
              <a:rPr lang="en-US" altLang="zh-CN" dirty="0"/>
              <a:t>n+1</a:t>
            </a:r>
            <a:r>
              <a:rPr lang="zh-CN" altLang="en-US" dirty="0"/>
              <a:t>， </a:t>
            </a:r>
            <a:r>
              <a:rPr lang="en-US" altLang="zh-CN" dirty="0"/>
              <a:t>m</a:t>
            </a:r>
            <a:r>
              <a:rPr lang="zh-CN" altLang="en-US" dirty="0"/>
              <a:t>） </a:t>
            </a:r>
            <a:r>
              <a:rPr lang="en-US" altLang="zh-CN" dirty="0"/>
              <a:t>= S</a:t>
            </a:r>
            <a:r>
              <a:rPr lang="zh-CN" altLang="en-US" dirty="0"/>
              <a:t>（</a:t>
            </a:r>
            <a:r>
              <a:rPr lang="en-US" altLang="zh-CN" dirty="0"/>
              <a:t>n</a:t>
            </a:r>
            <a:r>
              <a:rPr lang="zh-CN" altLang="en-US" dirty="0"/>
              <a:t>，</a:t>
            </a:r>
            <a:r>
              <a:rPr lang="en-US" altLang="zh-CN" dirty="0"/>
              <a:t>m-1</a:t>
            </a:r>
            <a:r>
              <a:rPr lang="zh-CN" altLang="en-US" dirty="0"/>
              <a:t>） </a:t>
            </a:r>
            <a:r>
              <a:rPr lang="en-US" altLang="zh-CN" dirty="0"/>
              <a:t>+ m*S</a:t>
            </a:r>
            <a:r>
              <a:rPr lang="zh-CN" altLang="en-US" dirty="0"/>
              <a:t>（</a:t>
            </a:r>
            <a:r>
              <a:rPr lang="en-US" altLang="zh-CN" dirty="0"/>
              <a:t>n</a:t>
            </a:r>
            <a:r>
              <a:rPr lang="zh-CN" altLang="en-US" dirty="0"/>
              <a:t>， </a:t>
            </a:r>
            <a:r>
              <a:rPr lang="en-US" altLang="zh-CN" dirty="0"/>
              <a:t>m</a:t>
            </a:r>
            <a:r>
              <a:rPr lang="zh-CN" altLang="en-US" dirty="0"/>
              <a:t>）</a:t>
            </a:r>
          </a:p>
        </p:txBody>
      </p:sp>
    </p:spTree>
    <p:extLst>
      <p:ext uri="{BB962C8B-B14F-4D97-AF65-F5344CB8AC3E}">
        <p14:creationId xmlns:p14="http://schemas.microsoft.com/office/powerpoint/2010/main" val="2072794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3DD1C2-17CE-4446-9975-0A20AFD66338}"/>
              </a:ext>
            </a:extLst>
          </p:cNvPr>
          <p:cNvSpPr>
            <a:spLocks noGrp="1"/>
          </p:cNvSpPr>
          <p:nvPr>
            <p:ph type="title"/>
          </p:nvPr>
        </p:nvSpPr>
        <p:spPr/>
        <p:txBody>
          <a:bodyPr/>
          <a:lstStyle/>
          <a:p>
            <a:r>
              <a:rPr lang="zh-CN" altLang="en-US" dirty="0"/>
              <a:t>容斥原理</a:t>
            </a:r>
          </a:p>
        </p:txBody>
      </p:sp>
      <p:sp>
        <p:nvSpPr>
          <p:cNvPr id="3" name="内容占位符 2">
            <a:extLst>
              <a:ext uri="{FF2B5EF4-FFF2-40B4-BE49-F238E27FC236}">
                <a16:creationId xmlns:a16="http://schemas.microsoft.com/office/drawing/2014/main" id="{135AE171-9958-4D1F-AAB8-D307EE80F4BF}"/>
              </a:ext>
            </a:extLst>
          </p:cNvPr>
          <p:cNvSpPr>
            <a:spLocks noGrp="1"/>
          </p:cNvSpPr>
          <p:nvPr>
            <p:ph idx="1"/>
          </p:nvPr>
        </p:nvSpPr>
        <p:spPr/>
        <p:txBody>
          <a:bodyPr>
            <a:normAutofit/>
          </a:bodyPr>
          <a:lstStyle/>
          <a:p>
            <a:r>
              <a:rPr lang="zh-CN" altLang="en-US" dirty="0"/>
              <a:t>如果被计数的事物有</a:t>
            </a:r>
            <a:r>
              <a:rPr lang="en-US" altLang="zh-CN" dirty="0"/>
              <a:t>A</a:t>
            </a:r>
            <a:r>
              <a:rPr lang="zh-CN" altLang="en-US" dirty="0"/>
              <a:t>、</a:t>
            </a:r>
            <a:r>
              <a:rPr lang="en-US" altLang="zh-CN" dirty="0"/>
              <a:t>B</a:t>
            </a:r>
            <a:r>
              <a:rPr lang="zh-CN" altLang="en-US" dirty="0"/>
              <a:t>、</a:t>
            </a:r>
            <a:r>
              <a:rPr lang="en-US" altLang="zh-CN" dirty="0"/>
              <a:t>C</a:t>
            </a:r>
            <a:r>
              <a:rPr lang="zh-CN" altLang="en-US" dirty="0"/>
              <a:t>三类，那么，</a:t>
            </a:r>
            <a:r>
              <a:rPr lang="en-US" altLang="zh-CN" dirty="0"/>
              <a:t>A</a:t>
            </a:r>
            <a:r>
              <a:rPr lang="zh-CN" altLang="en-US" dirty="0"/>
              <a:t>类和</a:t>
            </a:r>
            <a:r>
              <a:rPr lang="en-US" altLang="zh-CN" dirty="0"/>
              <a:t>B</a:t>
            </a:r>
            <a:r>
              <a:rPr lang="zh-CN" altLang="en-US" dirty="0"/>
              <a:t>类和</a:t>
            </a:r>
            <a:r>
              <a:rPr lang="en-US" altLang="zh-CN" dirty="0"/>
              <a:t>C</a:t>
            </a:r>
            <a:r>
              <a:rPr lang="zh-CN" altLang="en-US" dirty="0"/>
              <a:t>类元素个数总和</a:t>
            </a:r>
            <a:r>
              <a:rPr lang="en-US" altLang="zh-CN" dirty="0"/>
              <a:t>= A</a:t>
            </a:r>
            <a:r>
              <a:rPr lang="zh-CN" altLang="en-US" dirty="0"/>
              <a:t>类元素个数</a:t>
            </a:r>
            <a:r>
              <a:rPr lang="en-US" altLang="zh-CN" dirty="0"/>
              <a:t>+ B</a:t>
            </a:r>
            <a:r>
              <a:rPr lang="zh-CN" altLang="en-US" dirty="0"/>
              <a:t>类元素个数</a:t>
            </a:r>
            <a:r>
              <a:rPr lang="en-US" altLang="zh-CN" dirty="0"/>
              <a:t>+C</a:t>
            </a:r>
            <a:r>
              <a:rPr lang="zh-CN" altLang="en-US" dirty="0"/>
              <a:t>类元素个数</a:t>
            </a:r>
            <a:r>
              <a:rPr lang="en-US" altLang="zh-CN" dirty="0"/>
              <a:t>-</a:t>
            </a:r>
            <a:r>
              <a:rPr lang="zh-CN" altLang="en-US" dirty="0"/>
              <a:t>既是</a:t>
            </a:r>
            <a:r>
              <a:rPr lang="en-US" altLang="zh-CN" dirty="0"/>
              <a:t>A</a:t>
            </a:r>
            <a:r>
              <a:rPr lang="zh-CN" altLang="en-US" dirty="0"/>
              <a:t>类又是</a:t>
            </a:r>
            <a:r>
              <a:rPr lang="en-US" altLang="zh-CN" dirty="0"/>
              <a:t>B</a:t>
            </a:r>
            <a:r>
              <a:rPr lang="zh-CN" altLang="en-US" dirty="0"/>
              <a:t>类的元素个数</a:t>
            </a:r>
            <a:r>
              <a:rPr lang="en-US" altLang="zh-CN" dirty="0"/>
              <a:t>-</a:t>
            </a:r>
            <a:r>
              <a:rPr lang="zh-CN" altLang="en-US" dirty="0"/>
              <a:t>既是</a:t>
            </a:r>
            <a:r>
              <a:rPr lang="en-US" altLang="zh-CN" dirty="0"/>
              <a:t>A</a:t>
            </a:r>
            <a:r>
              <a:rPr lang="zh-CN" altLang="en-US" dirty="0"/>
              <a:t>类又是</a:t>
            </a:r>
            <a:r>
              <a:rPr lang="en-US" altLang="zh-CN" dirty="0"/>
              <a:t>C</a:t>
            </a:r>
            <a:r>
              <a:rPr lang="zh-CN" altLang="en-US" dirty="0"/>
              <a:t>类的元素个数</a:t>
            </a:r>
            <a:r>
              <a:rPr lang="en-US" altLang="zh-CN" dirty="0"/>
              <a:t>-</a:t>
            </a:r>
            <a:r>
              <a:rPr lang="zh-CN" altLang="en-US" dirty="0"/>
              <a:t>既是</a:t>
            </a:r>
            <a:r>
              <a:rPr lang="en-US" altLang="zh-CN" dirty="0"/>
              <a:t>B</a:t>
            </a:r>
            <a:r>
              <a:rPr lang="zh-CN" altLang="en-US" dirty="0"/>
              <a:t>类又是</a:t>
            </a:r>
            <a:r>
              <a:rPr lang="en-US" altLang="zh-CN" dirty="0"/>
              <a:t>C</a:t>
            </a:r>
            <a:r>
              <a:rPr lang="zh-CN" altLang="en-US" dirty="0"/>
              <a:t>类的元素个数</a:t>
            </a:r>
            <a:r>
              <a:rPr lang="en-US" altLang="zh-CN" dirty="0"/>
              <a:t>+</a:t>
            </a:r>
            <a:r>
              <a:rPr lang="zh-CN" altLang="en-US" dirty="0"/>
              <a:t>既是</a:t>
            </a:r>
            <a:r>
              <a:rPr lang="en-US" altLang="zh-CN" dirty="0"/>
              <a:t>A</a:t>
            </a:r>
            <a:r>
              <a:rPr lang="zh-CN" altLang="en-US" dirty="0"/>
              <a:t>类又是</a:t>
            </a:r>
            <a:r>
              <a:rPr lang="en-US" altLang="zh-CN" dirty="0"/>
              <a:t>B</a:t>
            </a:r>
            <a:r>
              <a:rPr lang="zh-CN" altLang="en-US" dirty="0"/>
              <a:t>类而且是</a:t>
            </a:r>
            <a:r>
              <a:rPr lang="en-US" altLang="zh-CN" dirty="0"/>
              <a:t>C</a:t>
            </a:r>
            <a:r>
              <a:rPr lang="zh-CN" altLang="en-US" dirty="0"/>
              <a:t>类的元素个数。</a:t>
            </a:r>
            <a:endParaRPr lang="en-US" altLang="zh-CN" dirty="0"/>
          </a:p>
          <a:p>
            <a:r>
              <a:rPr lang="en-US" altLang="zh-CN" dirty="0"/>
              <a:t>A∪B∪C = A+B+C - A∩B - B∩C - C∩A + A∩B∩C</a:t>
            </a:r>
            <a:endParaRPr lang="zh-CN" altLang="en-US" dirty="0"/>
          </a:p>
        </p:txBody>
      </p:sp>
      <p:sp>
        <p:nvSpPr>
          <p:cNvPr id="8" name="椭圆 7">
            <a:extLst>
              <a:ext uri="{FF2B5EF4-FFF2-40B4-BE49-F238E27FC236}">
                <a16:creationId xmlns:a16="http://schemas.microsoft.com/office/drawing/2014/main" id="{6E922605-D435-4979-B73B-0ADF391F01BE}"/>
              </a:ext>
            </a:extLst>
          </p:cNvPr>
          <p:cNvSpPr/>
          <p:nvPr/>
        </p:nvSpPr>
        <p:spPr>
          <a:xfrm>
            <a:off x="1771866" y="4617131"/>
            <a:ext cx="1319436" cy="13194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87515C00-8D03-4B3D-AAE8-6F27FD4924F7}"/>
              </a:ext>
            </a:extLst>
          </p:cNvPr>
          <p:cNvSpPr/>
          <p:nvPr/>
        </p:nvSpPr>
        <p:spPr>
          <a:xfrm>
            <a:off x="2692914" y="4617131"/>
            <a:ext cx="1319436" cy="1319436"/>
          </a:xfrm>
          <a:prstGeom prst="ellipse">
            <a:avLst/>
          </a:prstGeom>
          <a:solidFill>
            <a:srgbClr val="FF0000">
              <a:alpha val="5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10" name="椭圆 9">
            <a:extLst>
              <a:ext uri="{FF2B5EF4-FFF2-40B4-BE49-F238E27FC236}">
                <a16:creationId xmlns:a16="http://schemas.microsoft.com/office/drawing/2014/main" id="{3EB58B15-C0C8-4A40-805C-DD51E3EA5468}"/>
              </a:ext>
            </a:extLst>
          </p:cNvPr>
          <p:cNvSpPr/>
          <p:nvPr/>
        </p:nvSpPr>
        <p:spPr>
          <a:xfrm>
            <a:off x="2170253" y="3957413"/>
            <a:ext cx="1319436" cy="1319436"/>
          </a:xfrm>
          <a:prstGeom prst="ellipse">
            <a:avLst/>
          </a:prstGeom>
          <a:solidFill>
            <a:srgbClr val="FFFF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Tree>
    <p:extLst>
      <p:ext uri="{BB962C8B-B14F-4D97-AF65-F5344CB8AC3E}">
        <p14:creationId xmlns:p14="http://schemas.microsoft.com/office/powerpoint/2010/main" val="26379904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FC5AEA-2671-07D0-0C61-74BF6B2918A2}"/>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31A3450A-81DC-1413-E31F-F29405717FE1}"/>
              </a:ext>
            </a:extLst>
          </p:cNvPr>
          <p:cNvSpPr>
            <a:spLocks noGrp="1"/>
          </p:cNvSpPr>
          <p:nvPr>
            <p:ph idx="1"/>
          </p:nvPr>
        </p:nvSpPr>
        <p:spPr/>
        <p:txBody>
          <a:bodyPr/>
          <a:lstStyle/>
          <a:p>
            <a:r>
              <a:rPr lang="zh-CN" altLang="en-US" dirty="0"/>
              <a:t>要计算几个集合并集的大小，我们要先将所有</a:t>
            </a:r>
            <a:r>
              <a:rPr lang="zh-CN" altLang="en-US" b="1" dirty="0"/>
              <a:t>单个集合</a:t>
            </a:r>
            <a:r>
              <a:rPr lang="zh-CN" altLang="en-US" dirty="0"/>
              <a:t>的大小计算出来，然后减去所有</a:t>
            </a:r>
            <a:r>
              <a:rPr lang="zh-CN" altLang="en-US" b="1" dirty="0"/>
              <a:t>两个集合相交</a:t>
            </a:r>
            <a:r>
              <a:rPr lang="zh-CN" altLang="en-US" dirty="0"/>
              <a:t>的部分，再加回所有</a:t>
            </a:r>
            <a:r>
              <a:rPr lang="zh-CN" altLang="en-US" b="1" dirty="0"/>
              <a:t>三个集合相交</a:t>
            </a:r>
            <a:r>
              <a:rPr lang="zh-CN" altLang="en-US" dirty="0"/>
              <a:t>的部分，再减去所有</a:t>
            </a:r>
            <a:r>
              <a:rPr lang="zh-CN" altLang="en-US" b="1" dirty="0"/>
              <a:t>四个集合相交</a:t>
            </a:r>
            <a:r>
              <a:rPr lang="zh-CN" altLang="en-US" dirty="0"/>
              <a:t>的部分</a:t>
            </a:r>
            <a:r>
              <a:rPr lang="en-US" altLang="zh-CN" dirty="0"/>
              <a:t>.........</a:t>
            </a:r>
            <a:r>
              <a:rPr lang="zh-CN" altLang="en-US" dirty="0"/>
              <a:t>依此类推，一直计算到</a:t>
            </a:r>
            <a:r>
              <a:rPr lang="zh-CN" altLang="en-US" b="1" dirty="0"/>
              <a:t>所有集合相交</a:t>
            </a:r>
            <a:r>
              <a:rPr lang="zh-CN" altLang="en-US" dirty="0"/>
              <a:t>的部分。</a:t>
            </a:r>
          </a:p>
        </p:txBody>
      </p:sp>
    </p:spTree>
    <p:extLst>
      <p:ext uri="{BB962C8B-B14F-4D97-AF65-F5344CB8AC3E}">
        <p14:creationId xmlns:p14="http://schemas.microsoft.com/office/powerpoint/2010/main" val="18175760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E7C70E-6B15-43CE-911F-4B715BEF3366}"/>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4E3E2983-AE37-4FAA-896B-FB5B2D1EEBFA}"/>
              </a:ext>
            </a:extLst>
          </p:cNvPr>
          <p:cNvSpPr>
            <a:spLocks noGrp="1"/>
          </p:cNvSpPr>
          <p:nvPr>
            <p:ph idx="1"/>
          </p:nvPr>
        </p:nvSpPr>
        <p:spPr/>
        <p:txBody>
          <a:bodyPr/>
          <a:lstStyle/>
          <a:p>
            <a:r>
              <a:rPr lang="zh-CN" altLang="en-US" dirty="0"/>
              <a:t>举个例子：给出一个数</a:t>
            </a:r>
            <a:r>
              <a:rPr lang="en-US" altLang="zh-CN" dirty="0"/>
              <a:t>n</a:t>
            </a:r>
            <a:r>
              <a:rPr lang="zh-CN" altLang="en-US" dirty="0"/>
              <a:t>，求</a:t>
            </a:r>
            <a:r>
              <a:rPr lang="en-US" altLang="zh-CN" dirty="0"/>
              <a:t>1</a:t>
            </a:r>
            <a:r>
              <a:rPr lang="zh-CN" altLang="en-US" dirty="0"/>
              <a:t>到</a:t>
            </a:r>
            <a:r>
              <a:rPr lang="en-US" altLang="zh-CN" dirty="0"/>
              <a:t>n</a:t>
            </a:r>
            <a:r>
              <a:rPr lang="zh-CN" altLang="en-US" dirty="0"/>
              <a:t>中，有多少个数不是</a:t>
            </a:r>
            <a:r>
              <a:rPr lang="en-US" altLang="zh-CN" dirty="0"/>
              <a:t>2 5 11 13</a:t>
            </a:r>
            <a:r>
              <a:rPr lang="zh-CN" altLang="en-US" dirty="0"/>
              <a:t>的倍数。</a:t>
            </a:r>
            <a:r>
              <a:rPr lang="en-US" altLang="zh-CN" dirty="0"/>
              <a:t>N&lt;=10^18  </a:t>
            </a:r>
            <a:r>
              <a:rPr lang="zh-CN" altLang="en-US" dirty="0"/>
              <a:t>（</a:t>
            </a:r>
            <a:r>
              <a:rPr lang="en-US" altLang="zh-CN" dirty="0"/>
              <a:t>NC15079</a:t>
            </a:r>
            <a:r>
              <a:rPr lang="zh-CN" altLang="en-US" dirty="0"/>
              <a:t>大水题）</a:t>
            </a:r>
          </a:p>
        </p:txBody>
      </p:sp>
    </p:spTree>
    <p:extLst>
      <p:ext uri="{BB962C8B-B14F-4D97-AF65-F5344CB8AC3E}">
        <p14:creationId xmlns:p14="http://schemas.microsoft.com/office/powerpoint/2010/main" val="11378792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EFA7B9-A97D-7CFA-BFC8-94E0AD4E9174}"/>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6C1801F0-70BA-07D5-33CA-DDBD20ABF6AD}"/>
              </a:ext>
            </a:extLst>
          </p:cNvPr>
          <p:cNvSpPr>
            <a:spLocks noGrp="1"/>
          </p:cNvSpPr>
          <p:nvPr>
            <p:ph idx="1"/>
          </p:nvPr>
        </p:nvSpPr>
        <p:spPr/>
        <p:txBody>
          <a:bodyPr/>
          <a:lstStyle/>
          <a:p>
            <a:r>
              <a:rPr lang="zh-CN" altLang="en-US" dirty="0"/>
              <a:t>通项公式怎么推：</a:t>
            </a:r>
            <a:endParaRPr lang="en-US" altLang="zh-CN" dirty="0"/>
          </a:p>
          <a:p>
            <a:r>
              <a:rPr lang="en-US" altLang="zh-CN" dirty="0"/>
              <a:t>1.</a:t>
            </a:r>
            <a:r>
              <a:rPr lang="zh-CN" altLang="en-US" dirty="0"/>
              <a:t>集合也是不同的会更好算</a:t>
            </a:r>
            <a:r>
              <a:rPr lang="en-US" altLang="zh-CN" dirty="0"/>
              <a:t>——</a:t>
            </a:r>
            <a:r>
              <a:rPr lang="zh-CN" altLang="en-US" dirty="0"/>
              <a:t>给集合上个标号顺序，最后答案再除</a:t>
            </a:r>
            <a:r>
              <a:rPr lang="en-US" altLang="zh-CN" dirty="0"/>
              <a:t>m</a:t>
            </a:r>
            <a:r>
              <a:rPr lang="zh-CN" altLang="en-US" dirty="0"/>
              <a:t>！ 即可。</a:t>
            </a:r>
            <a:endParaRPr lang="en-US" altLang="zh-CN" dirty="0"/>
          </a:p>
          <a:p>
            <a:r>
              <a:rPr lang="zh-CN" altLang="en-US" dirty="0"/>
              <a:t>现在要求的问题就变成了：</a:t>
            </a:r>
            <a:endParaRPr lang="en-US" altLang="zh-CN" dirty="0"/>
          </a:p>
          <a:p>
            <a:r>
              <a:rPr lang="en-US" altLang="zh-CN" dirty="0"/>
              <a:t>n</a:t>
            </a:r>
            <a:r>
              <a:rPr lang="zh-CN" altLang="en-US" dirty="0"/>
              <a:t>个不同的球放入</a:t>
            </a:r>
            <a:r>
              <a:rPr lang="en-US" altLang="zh-CN" dirty="0"/>
              <a:t>m</a:t>
            </a:r>
            <a:r>
              <a:rPr lang="zh-CN" altLang="en-US" dirty="0"/>
              <a:t>个不同的盒子中盒子非空的方案数</a:t>
            </a:r>
            <a:endParaRPr lang="en-US" altLang="zh-CN" dirty="0"/>
          </a:p>
          <a:p>
            <a:endParaRPr lang="en-US" altLang="zh-CN" dirty="0"/>
          </a:p>
          <a:p>
            <a:endParaRPr lang="zh-CN" altLang="en-US" dirty="0"/>
          </a:p>
        </p:txBody>
      </p:sp>
    </p:spTree>
    <p:extLst>
      <p:ext uri="{BB962C8B-B14F-4D97-AF65-F5344CB8AC3E}">
        <p14:creationId xmlns:p14="http://schemas.microsoft.com/office/powerpoint/2010/main" val="1840594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5ED4EB-6D96-3993-732D-3291BE0B6EA6}"/>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9DCFEDB-D12A-275B-863B-4C7AE43870CD}"/>
              </a:ext>
            </a:extLst>
          </p:cNvPr>
          <p:cNvSpPr>
            <a:spLocks noGrp="1"/>
          </p:cNvSpPr>
          <p:nvPr>
            <p:ph type="title"/>
          </p:nvPr>
        </p:nvSpPr>
        <p:spPr/>
        <p:txBody>
          <a:bodyPr/>
          <a:lstStyle/>
          <a:p>
            <a:r>
              <a:rPr lang="en-US" altLang="zh-CN" dirty="0"/>
              <a:t>M-</a:t>
            </a:r>
            <a:r>
              <a:rPr lang="zh-CN" altLang="en-US" b="0" i="0" dirty="0">
                <a:solidFill>
                  <a:srgbClr val="FFFFFF"/>
                </a:solidFill>
                <a:effectLst/>
                <a:latin typeface="system"/>
              </a:rPr>
              <a:t>牛客老粉才知道的秘密</a:t>
            </a:r>
            <a:endParaRPr lang="zh-CN" altLang="en-US" dirty="0"/>
          </a:p>
        </p:txBody>
      </p:sp>
      <p:sp>
        <p:nvSpPr>
          <p:cNvPr id="3" name="内容占位符 2">
            <a:extLst>
              <a:ext uri="{FF2B5EF4-FFF2-40B4-BE49-F238E27FC236}">
                <a16:creationId xmlns:a16="http://schemas.microsoft.com/office/drawing/2014/main" id="{E2A05E91-A2CA-A9E5-AB5F-18DE968322CE}"/>
              </a:ext>
            </a:extLst>
          </p:cNvPr>
          <p:cNvSpPr>
            <a:spLocks noGrp="1"/>
          </p:cNvSpPr>
          <p:nvPr>
            <p:ph idx="1"/>
          </p:nvPr>
        </p:nvSpPr>
        <p:spPr/>
        <p:txBody>
          <a:bodyPr>
            <a:normAutofit/>
          </a:bodyPr>
          <a:lstStyle/>
          <a:p>
            <a:r>
              <a:rPr lang="zh-CN" altLang="en-US" dirty="0"/>
              <a:t>牛客以前的榜单并不是现在这样，而是至多同时只显示六道题目。同时榜单上还有</a:t>
            </a:r>
            <a:r>
              <a:rPr lang="en-US" altLang="zh-CN" dirty="0"/>
              <a:t>"</a:t>
            </a:r>
            <a:r>
              <a:rPr lang="zh-CN" altLang="en-US" dirty="0"/>
              <a:t>向左</a:t>
            </a:r>
            <a:r>
              <a:rPr lang="en-US" altLang="zh-CN" dirty="0"/>
              <a:t>"</a:t>
            </a:r>
            <a:r>
              <a:rPr lang="zh-CN" altLang="en-US" dirty="0"/>
              <a:t>按钮与</a:t>
            </a:r>
            <a:r>
              <a:rPr lang="en-US" altLang="zh-CN" dirty="0"/>
              <a:t>"</a:t>
            </a:r>
            <a:r>
              <a:rPr lang="zh-CN" altLang="en-US" dirty="0"/>
              <a:t>向右</a:t>
            </a:r>
            <a:r>
              <a:rPr lang="en-US" altLang="zh-CN" dirty="0"/>
              <a:t>"</a:t>
            </a:r>
            <a:r>
              <a:rPr lang="zh-CN" altLang="en-US" dirty="0"/>
              <a:t>按钮来切换显示的题目。以</a:t>
            </a:r>
            <a:r>
              <a:rPr lang="en-US" altLang="zh-CN" dirty="0"/>
              <a:t>"</a:t>
            </a:r>
            <a:r>
              <a:rPr lang="zh-CN" altLang="en-US" dirty="0"/>
              <a:t>向右</a:t>
            </a:r>
            <a:r>
              <a:rPr lang="en-US" altLang="zh-CN" dirty="0"/>
              <a:t>"</a:t>
            </a:r>
            <a:r>
              <a:rPr lang="zh-CN" altLang="en-US" dirty="0"/>
              <a:t>按钮为例，点击一次该按钮会显示接下来的六道题，特别的，如果接下来的六道题超出了总题数，则会将最后一题放到当前显示的最右侧。</a:t>
            </a:r>
            <a:r>
              <a:rPr lang="en-US" altLang="zh-CN" dirty="0"/>
              <a:t>"</a:t>
            </a:r>
            <a:r>
              <a:rPr lang="zh-CN" altLang="en-US" dirty="0"/>
              <a:t>向左</a:t>
            </a:r>
            <a:r>
              <a:rPr lang="en-US" altLang="zh-CN" dirty="0"/>
              <a:t>"</a:t>
            </a:r>
            <a:r>
              <a:rPr lang="zh-CN" altLang="en-US" dirty="0"/>
              <a:t>按钮同理。</a:t>
            </a:r>
            <a:endParaRPr lang="en-US" altLang="zh-CN" dirty="0"/>
          </a:p>
          <a:p>
            <a:r>
              <a:rPr lang="zh-CN" altLang="en-US" dirty="0"/>
              <a:t>现在，你需要回答，对于</a:t>
            </a:r>
            <a:r>
              <a:rPr lang="en-US" altLang="zh-CN" dirty="0"/>
              <a:t>n</a:t>
            </a:r>
            <a:r>
              <a:rPr lang="zh-CN" altLang="en-US" dirty="0"/>
              <a:t>道题的一场比赛，显示的六道题目中最左侧的题目一共有几种可能取值。</a:t>
            </a:r>
            <a:endParaRPr lang="en-US" altLang="zh-CN" dirty="0"/>
          </a:p>
          <a:p>
            <a:r>
              <a:rPr lang="zh-CN" altLang="en-US" dirty="0"/>
              <a:t>以下面共</a:t>
            </a:r>
            <a:r>
              <a:rPr lang="en-US" altLang="zh-CN" dirty="0"/>
              <a:t>n=14</a:t>
            </a:r>
            <a:r>
              <a:rPr lang="zh-CN" altLang="en-US" dirty="0"/>
              <a:t>道题的情况为例：</a:t>
            </a:r>
          </a:p>
        </p:txBody>
      </p:sp>
    </p:spTree>
    <p:extLst>
      <p:ext uri="{BB962C8B-B14F-4D97-AF65-F5344CB8AC3E}">
        <p14:creationId xmlns:p14="http://schemas.microsoft.com/office/powerpoint/2010/main" val="31061235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954A27-0220-094C-B30E-28B0F221EE8C}"/>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F27F16BE-CB10-DEAC-962E-8B27DD6211A2}"/>
              </a:ext>
            </a:extLst>
          </p:cNvPr>
          <p:cNvSpPr>
            <a:spLocks noGrp="1"/>
          </p:cNvSpPr>
          <p:nvPr>
            <p:ph idx="1"/>
          </p:nvPr>
        </p:nvSpPr>
        <p:spPr>
          <a:xfrm>
            <a:off x="838200" y="1825625"/>
            <a:ext cx="10515600" cy="3916136"/>
          </a:xfrm>
        </p:spPr>
        <p:txBody>
          <a:bodyPr>
            <a:normAutofit fontScale="92500"/>
          </a:bodyPr>
          <a:lstStyle/>
          <a:p>
            <a:r>
              <a:rPr lang="en-US" altLang="zh-CN" dirty="0"/>
              <a:t>2.</a:t>
            </a:r>
            <a:r>
              <a:rPr lang="zh-CN" altLang="en-US" dirty="0"/>
              <a:t>如果不考虑盒子空不空</a:t>
            </a:r>
            <a:r>
              <a:rPr lang="en-US" altLang="zh-CN" dirty="0"/>
              <a:t>——</a:t>
            </a:r>
            <a:r>
              <a:rPr lang="zh-CN" altLang="en-US" dirty="0"/>
              <a:t>就是说盒子可以空也可以不空</a:t>
            </a:r>
            <a:endParaRPr lang="en-US" altLang="zh-CN" dirty="0"/>
          </a:p>
          <a:p>
            <a:r>
              <a:rPr lang="zh-CN" altLang="en-US" dirty="0"/>
              <a:t>方案数也就相当于</a:t>
            </a:r>
            <a:r>
              <a:rPr lang="en-US" altLang="zh-CN" dirty="0"/>
              <a:t>n</a:t>
            </a:r>
            <a:r>
              <a:rPr lang="zh-CN" altLang="en-US" dirty="0"/>
              <a:t>个球每个球都有</a:t>
            </a:r>
            <a:r>
              <a:rPr lang="en-US" altLang="zh-CN" dirty="0"/>
              <a:t>m</a:t>
            </a:r>
            <a:r>
              <a:rPr lang="zh-CN" altLang="en-US" dirty="0"/>
              <a:t>种可能</a:t>
            </a:r>
            <a:r>
              <a:rPr lang="en-US" altLang="zh-CN" dirty="0"/>
              <a:t>——</a:t>
            </a:r>
            <a:r>
              <a:rPr lang="en-US" altLang="zh-CN" dirty="0" err="1"/>
              <a:t>m^n</a:t>
            </a:r>
            <a:endParaRPr lang="en-US" altLang="zh-CN" dirty="0"/>
          </a:p>
          <a:p>
            <a:endParaRPr lang="en-US" altLang="zh-CN" dirty="0"/>
          </a:p>
          <a:p>
            <a:r>
              <a:rPr lang="zh-CN" altLang="en-US" dirty="0"/>
              <a:t>它减去所有的有至少一个空盒子的方案数再加上至少两个空盒子的方案数再减去至少三个空盒子的方案数</a:t>
            </a:r>
            <a:r>
              <a:rPr lang="en-US" altLang="zh-CN" dirty="0"/>
              <a:t>……  </a:t>
            </a:r>
            <a:r>
              <a:rPr lang="zh-CN" altLang="en-US" dirty="0"/>
              <a:t>就是答案</a:t>
            </a:r>
            <a:endParaRPr lang="en-US" altLang="zh-CN" dirty="0"/>
          </a:p>
          <a:p>
            <a:r>
              <a:rPr lang="zh-CN" altLang="en-US" dirty="0"/>
              <a:t>至少有一个空盒子的方案数是什么呢？</a:t>
            </a:r>
            <a:endParaRPr lang="en-US" altLang="zh-CN" dirty="0"/>
          </a:p>
          <a:p>
            <a:r>
              <a:rPr lang="zh-CN" altLang="en-US" dirty="0"/>
              <a:t>先选一个出来当空盒子，剩下的</a:t>
            </a:r>
            <a:r>
              <a:rPr lang="en-US" altLang="zh-CN" dirty="0"/>
              <a:t>m-1</a:t>
            </a:r>
            <a:r>
              <a:rPr lang="zh-CN" altLang="en-US" dirty="0"/>
              <a:t>个盒子都是可以空也可以不空</a:t>
            </a:r>
            <a:endParaRPr lang="en-US" altLang="zh-CN" dirty="0"/>
          </a:p>
          <a:p>
            <a:r>
              <a:rPr lang="en-US" altLang="zh-CN" dirty="0"/>
              <a:t>C(m, 1) * (m-1)^n</a:t>
            </a:r>
          </a:p>
        </p:txBody>
      </p:sp>
      <p:pic>
        <p:nvPicPr>
          <p:cNvPr id="5" name="图片 4">
            <a:extLst>
              <a:ext uri="{FF2B5EF4-FFF2-40B4-BE49-F238E27FC236}">
                <a16:creationId xmlns:a16="http://schemas.microsoft.com/office/drawing/2014/main" id="{98709C8B-0E3F-CB16-8D56-457FED0F97C0}"/>
              </a:ext>
            </a:extLst>
          </p:cNvPr>
          <p:cNvPicPr>
            <a:picLocks noChangeAspect="1"/>
          </p:cNvPicPr>
          <p:nvPr/>
        </p:nvPicPr>
        <p:blipFill>
          <a:blip r:embed="rId2"/>
          <a:stretch>
            <a:fillRect/>
          </a:stretch>
        </p:blipFill>
        <p:spPr>
          <a:xfrm>
            <a:off x="1143000" y="5741761"/>
            <a:ext cx="4953000" cy="838200"/>
          </a:xfrm>
          <a:prstGeom prst="rect">
            <a:avLst/>
          </a:prstGeom>
        </p:spPr>
      </p:pic>
    </p:spTree>
    <p:extLst>
      <p:ext uri="{BB962C8B-B14F-4D97-AF65-F5344CB8AC3E}">
        <p14:creationId xmlns:p14="http://schemas.microsoft.com/office/powerpoint/2010/main" val="2392267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5"/>
                                        </p:tgtEl>
                                        <p:attrNameLst>
                                          <p:attrName>style.visibility</p:attrName>
                                        </p:attrNameLst>
                                      </p:cBhvr>
                                      <p:to>
                                        <p:strVal val="visible"/>
                                      </p:to>
                                    </p:set>
                                    <p:anim calcmode="lin" valueType="num">
                                      <p:cBhvr additive="base">
                                        <p:cTn id="43" dur="500" fill="hold"/>
                                        <p:tgtEl>
                                          <p:spTgt spid="5"/>
                                        </p:tgtEl>
                                        <p:attrNameLst>
                                          <p:attrName>ppt_x</p:attrName>
                                        </p:attrNameLst>
                                      </p:cBhvr>
                                      <p:tavLst>
                                        <p:tav tm="0">
                                          <p:val>
                                            <p:strVal val="#ppt_x"/>
                                          </p:val>
                                        </p:tav>
                                        <p:tav tm="100000">
                                          <p:val>
                                            <p:strVal val="#ppt_x"/>
                                          </p:val>
                                        </p:tav>
                                      </p:tavLst>
                                    </p:anim>
                                    <p:anim calcmode="lin" valueType="num">
                                      <p:cBhvr additive="base">
                                        <p:cTn id="4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0DAE0C-9E19-B623-EA3B-E5632A85A9E4}"/>
              </a:ext>
            </a:extLst>
          </p:cNvPr>
          <p:cNvSpPr>
            <a:spLocks noGrp="1"/>
          </p:cNvSpPr>
          <p:nvPr>
            <p:ph type="title"/>
          </p:nvPr>
        </p:nvSpPr>
        <p:spPr/>
        <p:txBody>
          <a:bodyPr/>
          <a:lstStyle/>
          <a:p>
            <a:r>
              <a:rPr lang="en-US" altLang="zh-CN" dirty="0"/>
              <a:t>K-</a:t>
            </a:r>
            <a:r>
              <a:rPr lang="zh-CN" altLang="en-US" b="0" i="0" dirty="0">
                <a:solidFill>
                  <a:srgbClr val="FFFFFF"/>
                </a:solidFill>
                <a:effectLst/>
                <a:latin typeface="system"/>
              </a:rPr>
              <a:t>牛镇公务员考试</a:t>
            </a:r>
            <a:endParaRPr lang="zh-CN" altLang="en-US" dirty="0"/>
          </a:p>
        </p:txBody>
      </p:sp>
      <p:sp>
        <p:nvSpPr>
          <p:cNvPr id="3" name="内容占位符 2">
            <a:extLst>
              <a:ext uri="{FF2B5EF4-FFF2-40B4-BE49-F238E27FC236}">
                <a16:creationId xmlns:a16="http://schemas.microsoft.com/office/drawing/2014/main" id="{45913D1D-7A35-EC38-DFF9-90BFB5D57068}"/>
              </a:ext>
            </a:extLst>
          </p:cNvPr>
          <p:cNvSpPr>
            <a:spLocks noGrp="1"/>
          </p:cNvSpPr>
          <p:nvPr>
            <p:ph idx="1"/>
          </p:nvPr>
        </p:nvSpPr>
        <p:spPr>
          <a:xfrm>
            <a:off x="838200" y="1825625"/>
            <a:ext cx="10515600" cy="4351338"/>
          </a:xfrm>
        </p:spPr>
        <p:txBody>
          <a:bodyPr>
            <a:normAutofit fontScale="85000" lnSpcReduction="20000"/>
          </a:bodyPr>
          <a:lstStyle/>
          <a:p>
            <a:r>
              <a:rPr lang="zh-CN" altLang="en-US" dirty="0"/>
              <a:t>一份有</a:t>
            </a:r>
            <a:r>
              <a:rPr lang="en-US" altLang="zh-CN" dirty="0" err="1"/>
              <a:t>nnn</a:t>
            </a:r>
            <a:r>
              <a:rPr lang="zh-CN" altLang="en-US" dirty="0"/>
              <a:t>道选择题的试卷，每道题可以用一个整数</a:t>
            </a:r>
            <a:r>
              <a:rPr lang="en-US" altLang="zh-CN" dirty="0"/>
              <a:t>ai</a:t>
            </a:r>
            <a:r>
              <a:rPr lang="zh-CN" altLang="en-US" dirty="0"/>
              <a:t>和一个长为</a:t>
            </a:r>
            <a:r>
              <a:rPr lang="en-US" altLang="zh-CN" dirty="0"/>
              <a:t>5</a:t>
            </a:r>
            <a:r>
              <a:rPr lang="zh-CN" altLang="en-US" dirty="0"/>
              <a:t>的字符串</a:t>
            </a:r>
            <a:r>
              <a:rPr lang="en-US" altLang="zh-CN" dirty="0" err="1"/>
              <a:t>si</a:t>
            </a:r>
            <a:r>
              <a:rPr lang="zh-CN" altLang="en-US" dirty="0"/>
              <a:t>​表示，之中字符串仅含有大写的</a:t>
            </a:r>
            <a:r>
              <a:rPr lang="en-US" altLang="zh-CN" dirty="0"/>
              <a:t>ABCDE</a:t>
            </a:r>
            <a:r>
              <a:rPr lang="zh-CN" altLang="en-US" dirty="0"/>
              <a:t>字母、且每个字母出现恰好一次（即</a:t>
            </a:r>
            <a:r>
              <a:rPr lang="en-US" altLang="zh-CN" dirty="0" err="1"/>
              <a:t>si</a:t>
            </a:r>
            <a:r>
              <a:rPr lang="zh-CN" altLang="en-US" dirty="0"/>
              <a:t>是</a:t>
            </a:r>
            <a:r>
              <a:rPr lang="en-US" altLang="zh-CN" dirty="0"/>
              <a:t>ABCDE</a:t>
            </a:r>
            <a:r>
              <a:rPr lang="zh-CN" altLang="en-US" dirty="0"/>
              <a:t>的一个排列），</a:t>
            </a:r>
            <a:r>
              <a:rPr lang="en-US" altLang="zh-CN" dirty="0" err="1"/>
              <a:t>si,j</a:t>
            </a:r>
            <a:r>
              <a:rPr lang="en-US" altLang="zh-CN" dirty="0"/>
              <a:t>,</a:t>
            </a:r>
            <a:r>
              <a:rPr lang="zh-CN" altLang="en-US" dirty="0"/>
              <a:t>​表示第</a:t>
            </a:r>
            <a:r>
              <a:rPr lang="en-US" altLang="zh-CN" dirty="0" err="1"/>
              <a:t>si</a:t>
            </a:r>
            <a:r>
              <a:rPr lang="zh-CN" altLang="en-US" dirty="0"/>
              <a:t>​的第</a:t>
            </a:r>
            <a:r>
              <a:rPr lang="en-US" altLang="zh-CN" dirty="0"/>
              <a:t>j</a:t>
            </a:r>
            <a:r>
              <a:rPr lang="zh-CN" altLang="en-US" dirty="0"/>
              <a:t>个字符。</a:t>
            </a:r>
            <a:endParaRPr lang="en-US" altLang="zh-CN" dirty="0"/>
          </a:p>
          <a:p>
            <a:r>
              <a:rPr lang="zh-CN" altLang="en-US" dirty="0"/>
              <a:t>则第</a:t>
            </a:r>
            <a:r>
              <a:rPr lang="en-US" altLang="zh-CN" dirty="0" err="1"/>
              <a:t>i</a:t>
            </a:r>
            <a:r>
              <a:rPr lang="zh-CN" altLang="en-US" dirty="0"/>
              <a:t>道选择题的题面为：</a:t>
            </a:r>
            <a:endParaRPr lang="en-US" altLang="zh-CN" dirty="0"/>
          </a:p>
          <a:p>
            <a:r>
              <a:rPr lang="zh-CN" altLang="en-US" dirty="0"/>
              <a:t>第</a:t>
            </a:r>
            <a:r>
              <a:rPr lang="en-US" altLang="zh-CN" dirty="0" err="1"/>
              <a:t>i</a:t>
            </a:r>
            <a:r>
              <a:rPr lang="zh-CN" altLang="en-US" dirty="0"/>
              <a:t>题：第</a:t>
            </a:r>
            <a:r>
              <a:rPr lang="en-US" altLang="zh-CN" dirty="0"/>
              <a:t>ai</a:t>
            </a:r>
            <a:r>
              <a:rPr lang="zh-CN" altLang="en-US" dirty="0"/>
              <a:t>题的答案是（）。</a:t>
            </a:r>
            <a:br>
              <a:rPr lang="zh-CN" altLang="en-US" dirty="0"/>
            </a:br>
            <a:br>
              <a:rPr lang="zh-CN" altLang="en-US" dirty="0"/>
            </a:br>
            <a:r>
              <a:rPr lang="en-US" altLang="zh-CN" dirty="0"/>
              <a:t>A. s</a:t>
            </a:r>
            <a:r>
              <a:rPr lang="en-US" altLang="zh-CN" dirty="0">
                <a:effectLst/>
              </a:rPr>
              <a:t>i,1</a:t>
            </a:r>
            <a:r>
              <a:rPr lang="zh-CN" altLang="en-US" dirty="0"/>
              <a:t>​</a:t>
            </a:r>
            <a:br>
              <a:rPr lang="zh-CN" altLang="en-US" dirty="0"/>
            </a:br>
            <a:r>
              <a:rPr lang="en-US" altLang="zh-CN" dirty="0"/>
              <a:t>B. s</a:t>
            </a:r>
            <a:r>
              <a:rPr lang="en-US" altLang="zh-CN" dirty="0">
                <a:effectLst/>
              </a:rPr>
              <a:t>i,2</a:t>
            </a:r>
            <a:r>
              <a:rPr lang="zh-CN" altLang="en-US" dirty="0"/>
              <a:t>​</a:t>
            </a:r>
            <a:br>
              <a:rPr lang="zh-CN" altLang="en-US" dirty="0"/>
            </a:br>
            <a:r>
              <a:rPr lang="en-US" altLang="zh-CN" dirty="0"/>
              <a:t>C. s</a:t>
            </a:r>
            <a:r>
              <a:rPr lang="en-US" altLang="zh-CN" dirty="0">
                <a:effectLst/>
              </a:rPr>
              <a:t>i,3</a:t>
            </a:r>
            <a:r>
              <a:rPr lang="zh-CN" altLang="en-US" dirty="0"/>
              <a:t>​</a:t>
            </a:r>
            <a:br>
              <a:rPr lang="zh-CN" altLang="en-US" dirty="0"/>
            </a:br>
            <a:r>
              <a:rPr lang="en-US" altLang="zh-CN" dirty="0"/>
              <a:t>D. s</a:t>
            </a:r>
            <a:r>
              <a:rPr lang="en-US" altLang="zh-CN" dirty="0">
                <a:effectLst/>
              </a:rPr>
              <a:t>i,4</a:t>
            </a:r>
            <a:r>
              <a:rPr lang="zh-CN" altLang="en-US" dirty="0"/>
              <a:t>​</a:t>
            </a:r>
            <a:br>
              <a:rPr lang="zh-CN" altLang="en-US" dirty="0"/>
            </a:br>
            <a:r>
              <a:rPr lang="en-US" altLang="zh-CN" dirty="0"/>
              <a:t>E. s</a:t>
            </a:r>
            <a:r>
              <a:rPr lang="en-US" altLang="zh-CN" dirty="0">
                <a:effectLst/>
              </a:rPr>
              <a:t>i,5</a:t>
            </a:r>
            <a:r>
              <a:rPr lang="zh-CN" altLang="en-US" dirty="0"/>
              <a:t>​</a:t>
            </a:r>
            <a:endParaRPr lang="en-US" altLang="zh-CN" dirty="0"/>
          </a:p>
          <a:p>
            <a:r>
              <a:rPr lang="zh-CN" altLang="en-US" dirty="0"/>
              <a:t>现在，请你回答，正确完成全部</a:t>
            </a:r>
            <a:r>
              <a:rPr lang="en-US" altLang="zh-CN" dirty="0"/>
              <a:t>n</a:t>
            </a:r>
            <a:r>
              <a:rPr lang="zh-CN" altLang="en-US" dirty="0"/>
              <a:t>道题的答案有多少种。答案请对</a:t>
            </a:r>
            <a:r>
              <a:rPr lang="en-US" altLang="zh-CN" dirty="0"/>
              <a:t>998244353</a:t>
            </a:r>
            <a:r>
              <a:rPr lang="zh-CN" altLang="en-US" dirty="0"/>
              <a:t>取模。</a:t>
            </a:r>
            <a:endParaRPr lang="en-US" altLang="zh-CN" dirty="0"/>
          </a:p>
          <a:p>
            <a:r>
              <a:rPr lang="en-US" altLang="zh-CN" dirty="0"/>
              <a:t>1≤n≤10^5</a:t>
            </a:r>
            <a:endParaRPr lang="zh-CN" altLang="en-US" dirty="0"/>
          </a:p>
          <a:p>
            <a:endParaRPr lang="zh-CN" altLang="en-US" dirty="0"/>
          </a:p>
        </p:txBody>
      </p:sp>
    </p:spTree>
    <p:extLst>
      <p:ext uri="{BB962C8B-B14F-4D97-AF65-F5344CB8AC3E}">
        <p14:creationId xmlns:p14="http://schemas.microsoft.com/office/powerpoint/2010/main" val="37747709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D49642-E5E9-69D4-71D4-B104AE3AFB12}"/>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CCCFF8D2-BB40-4BB4-B51F-54BC36626FC1}"/>
              </a:ext>
            </a:extLst>
          </p:cNvPr>
          <p:cNvSpPr>
            <a:spLocks noGrp="1"/>
          </p:cNvSpPr>
          <p:nvPr>
            <p:ph idx="1"/>
          </p:nvPr>
        </p:nvSpPr>
        <p:spPr/>
        <p:txBody>
          <a:bodyPr>
            <a:normAutofit lnSpcReduction="10000"/>
          </a:bodyPr>
          <a:lstStyle/>
          <a:p>
            <a:r>
              <a:rPr lang="en-US" altLang="zh-CN" dirty="0"/>
              <a:t>1 </a:t>
            </a:r>
            <a:r>
              <a:rPr lang="zh-CN" altLang="en-US" dirty="0"/>
              <a:t>： </a:t>
            </a:r>
            <a:r>
              <a:rPr lang="en-US" altLang="zh-CN" dirty="0"/>
              <a:t>4</a:t>
            </a:r>
            <a:r>
              <a:rPr lang="zh-CN" altLang="en-US" dirty="0"/>
              <a:t>题的答案是？</a:t>
            </a:r>
            <a:endParaRPr lang="en-US" altLang="zh-CN" dirty="0"/>
          </a:p>
          <a:p>
            <a:r>
              <a:rPr lang="en-US" altLang="zh-CN" dirty="0"/>
              <a:t>4 </a:t>
            </a:r>
            <a:r>
              <a:rPr lang="zh-CN" altLang="en-US" dirty="0"/>
              <a:t>： </a:t>
            </a:r>
            <a:r>
              <a:rPr lang="en-US" altLang="zh-CN" dirty="0"/>
              <a:t>5</a:t>
            </a:r>
            <a:r>
              <a:rPr lang="zh-CN" altLang="en-US" dirty="0"/>
              <a:t>题的答案是？</a:t>
            </a:r>
            <a:endParaRPr lang="en-US" altLang="zh-CN" dirty="0"/>
          </a:p>
          <a:p>
            <a:r>
              <a:rPr lang="en-US" altLang="zh-CN" dirty="0"/>
              <a:t>5 </a:t>
            </a:r>
            <a:r>
              <a:rPr lang="zh-CN" altLang="en-US" dirty="0"/>
              <a:t>： </a:t>
            </a:r>
            <a:r>
              <a:rPr lang="en-US" altLang="zh-CN" dirty="0"/>
              <a:t>3</a:t>
            </a:r>
            <a:r>
              <a:rPr lang="zh-CN" altLang="en-US" dirty="0"/>
              <a:t>题的答案是？</a:t>
            </a:r>
            <a:endParaRPr lang="en-US" altLang="zh-CN" dirty="0"/>
          </a:p>
          <a:p>
            <a:endParaRPr lang="en-US" altLang="zh-CN" dirty="0"/>
          </a:p>
          <a:p>
            <a:endParaRPr lang="en-US" altLang="zh-CN" dirty="0"/>
          </a:p>
          <a:p>
            <a:r>
              <a:rPr lang="en-US" altLang="zh-CN" dirty="0"/>
              <a:t>3 </a:t>
            </a:r>
            <a:r>
              <a:rPr lang="zh-CN" altLang="en-US" dirty="0"/>
              <a:t>：</a:t>
            </a:r>
            <a:r>
              <a:rPr lang="en-US" altLang="zh-CN" dirty="0"/>
              <a:t> 1</a:t>
            </a:r>
            <a:r>
              <a:rPr lang="zh-CN" altLang="en-US" dirty="0"/>
              <a:t>题的答案是？</a:t>
            </a:r>
          </a:p>
          <a:p>
            <a:endParaRPr lang="en-US" altLang="zh-CN" dirty="0"/>
          </a:p>
          <a:p>
            <a:r>
              <a:rPr lang="zh-CN" altLang="en-US" dirty="0"/>
              <a:t>形成环以后 某些选项就不一定可以了（但是成环之前 </a:t>
            </a:r>
            <a:r>
              <a:rPr lang="en-US" altLang="zh-CN" dirty="0"/>
              <a:t>5</a:t>
            </a:r>
            <a:r>
              <a:rPr lang="zh-CN" altLang="en-US" dirty="0"/>
              <a:t>个选项都是可以的）</a:t>
            </a:r>
            <a:endParaRPr lang="en-US" altLang="zh-CN" dirty="0"/>
          </a:p>
        </p:txBody>
      </p:sp>
    </p:spTree>
    <p:extLst>
      <p:ext uri="{BB962C8B-B14F-4D97-AF65-F5344CB8AC3E}">
        <p14:creationId xmlns:p14="http://schemas.microsoft.com/office/powerpoint/2010/main" val="1879971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 calcmode="lin" valueType="num">
                                      <p:cBhvr additive="base">
                                        <p:cTn id="3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12C18B-5977-9EB7-2DBD-A4BC5AFC1FC5}"/>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59C738ED-9771-8B9C-DFA0-F78702B4394D}"/>
              </a:ext>
            </a:extLst>
          </p:cNvPr>
          <p:cNvSpPr>
            <a:spLocks noGrp="1"/>
          </p:cNvSpPr>
          <p:nvPr>
            <p:ph idx="1"/>
          </p:nvPr>
        </p:nvSpPr>
        <p:spPr/>
        <p:txBody>
          <a:bodyPr/>
          <a:lstStyle/>
          <a:p>
            <a:r>
              <a:rPr lang="zh-CN" altLang="en-US" dirty="0"/>
              <a:t>怎么实现？</a:t>
            </a:r>
          </a:p>
        </p:txBody>
      </p:sp>
    </p:spTree>
    <p:extLst>
      <p:ext uri="{BB962C8B-B14F-4D97-AF65-F5344CB8AC3E}">
        <p14:creationId xmlns:p14="http://schemas.microsoft.com/office/powerpoint/2010/main" val="260706600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527F4D-5F00-73FB-AB64-8005250F366C}"/>
              </a:ext>
            </a:extLst>
          </p:cNvPr>
          <p:cNvSpPr>
            <a:spLocks noGrp="1"/>
          </p:cNvSpPr>
          <p:nvPr>
            <p:ph type="title"/>
          </p:nvPr>
        </p:nvSpPr>
        <p:spPr/>
        <p:txBody>
          <a:bodyPr/>
          <a:lstStyle/>
          <a:p>
            <a:r>
              <a:rPr lang="en-US" altLang="zh-CN" dirty="0"/>
              <a:t>J-</a:t>
            </a:r>
            <a:r>
              <a:rPr lang="zh-CN" altLang="en-US" b="0" i="0" dirty="0">
                <a:solidFill>
                  <a:srgbClr val="FFFFFF"/>
                </a:solidFill>
                <a:effectLst/>
                <a:latin typeface="system"/>
              </a:rPr>
              <a:t>又鸟之亦心</a:t>
            </a:r>
            <a:endParaRPr lang="zh-CN" altLang="en-US" dirty="0"/>
          </a:p>
        </p:txBody>
      </p:sp>
      <p:sp>
        <p:nvSpPr>
          <p:cNvPr id="3" name="内容占位符 2">
            <a:extLst>
              <a:ext uri="{FF2B5EF4-FFF2-40B4-BE49-F238E27FC236}">
                <a16:creationId xmlns:a16="http://schemas.microsoft.com/office/drawing/2014/main" id="{FBE8748C-C2A4-5B4E-9F60-EF6320D9DE03}"/>
              </a:ext>
            </a:extLst>
          </p:cNvPr>
          <p:cNvSpPr>
            <a:spLocks noGrp="1"/>
          </p:cNvSpPr>
          <p:nvPr>
            <p:ph idx="1"/>
          </p:nvPr>
        </p:nvSpPr>
        <p:spPr/>
        <p:txBody>
          <a:bodyPr>
            <a:normAutofit fontScale="92500" lnSpcReduction="10000"/>
          </a:bodyPr>
          <a:lstStyle/>
          <a:p>
            <a:r>
              <a:rPr lang="zh-CN" altLang="en-US" dirty="0"/>
              <a:t>小又和小鸟是生活在一维世界的一对恋人，在一维世界中，每个位置坐标可以通过一个整数表示，两个位置的距离定义为两个坐标之差的绝对值。</a:t>
            </a:r>
            <a:endParaRPr lang="en-US" altLang="zh-CN" dirty="0"/>
          </a:p>
          <a:p>
            <a:r>
              <a:rPr lang="zh-CN" altLang="en-US" dirty="0"/>
              <a:t>小又和小鸟在同一家公司的两个分部工作，小又所在分部位于位置</a:t>
            </a:r>
            <a:r>
              <a:rPr lang="en-US" altLang="zh-CN" dirty="0"/>
              <a:t>x</a:t>
            </a:r>
            <a:r>
              <a:rPr lang="zh-CN" altLang="en-US" dirty="0"/>
              <a:t>，小鸟所在分部位于位置</a:t>
            </a:r>
            <a:r>
              <a:rPr lang="en-US" altLang="zh-CN" dirty="0"/>
              <a:t>y</a:t>
            </a:r>
            <a:r>
              <a:rPr lang="zh-CN" altLang="en-US" dirty="0"/>
              <a:t>。</a:t>
            </a:r>
            <a:endParaRPr lang="en-US" altLang="zh-CN" dirty="0"/>
          </a:p>
          <a:p>
            <a:r>
              <a:rPr lang="zh-CN" altLang="en-US" dirty="0"/>
              <a:t>接下来的一年中，公司依次有</a:t>
            </a:r>
            <a:r>
              <a:rPr lang="en-US" altLang="zh-CN" dirty="0"/>
              <a:t>n</a:t>
            </a:r>
            <a:r>
              <a:rPr lang="zh-CN" altLang="en-US" dirty="0"/>
              <a:t>个外派任务（按时间顺序给出），第</a:t>
            </a:r>
            <a:r>
              <a:rPr lang="en-US" altLang="zh-CN" dirty="0" err="1"/>
              <a:t>i</a:t>
            </a:r>
            <a:r>
              <a:rPr lang="zh-CN" altLang="en-US" dirty="0"/>
              <a:t>个外派任务要求一个员工外派调到位于</a:t>
            </a:r>
            <a:r>
              <a:rPr lang="en-US" altLang="zh-CN" dirty="0"/>
              <a:t>ai​</a:t>
            </a:r>
            <a:r>
              <a:rPr lang="zh-CN" altLang="en-US" dirty="0"/>
              <a:t>位置的分部工作直至另行通知为止。作为公司唯二的两个空闲员工，小又和小鸟必须有一人前去该分部工作。</a:t>
            </a:r>
            <a:endParaRPr lang="en-US" altLang="zh-CN" dirty="0"/>
          </a:p>
          <a:p>
            <a:r>
              <a:rPr lang="zh-CN" altLang="en-US" dirty="0"/>
              <a:t>现在，请你帮忙决定每个任务是要外派小又还是小鸟，怎样才能让这对恋人相距尽可能近。具体来说，请求出在最优安排下，两人全过程中距离的最大值最小为多少。</a:t>
            </a:r>
          </a:p>
        </p:txBody>
      </p:sp>
    </p:spTree>
    <p:extLst>
      <p:ext uri="{BB962C8B-B14F-4D97-AF65-F5344CB8AC3E}">
        <p14:creationId xmlns:p14="http://schemas.microsoft.com/office/powerpoint/2010/main" val="31508734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514454-B286-381E-1DED-F47EBD3AD886}"/>
              </a:ext>
            </a:extLst>
          </p:cNvPr>
          <p:cNvSpPr>
            <a:spLocks noGrp="1"/>
          </p:cNvSpPr>
          <p:nvPr>
            <p:ph type="title"/>
          </p:nvPr>
        </p:nvSpPr>
        <p:spPr/>
        <p:txBody>
          <a:bodyPr/>
          <a:lstStyle/>
          <a:p>
            <a:r>
              <a:rPr lang="en-US" altLang="zh-CN" dirty="0"/>
              <a:t>D-</a:t>
            </a:r>
            <a:r>
              <a:rPr lang="zh-CN" altLang="en-US" b="0" i="0" dirty="0">
                <a:solidFill>
                  <a:srgbClr val="FFFFFF"/>
                </a:solidFill>
                <a:effectLst/>
                <a:latin typeface="system"/>
              </a:rPr>
              <a:t>数组成鸡</a:t>
            </a:r>
            <a:endParaRPr lang="zh-CN" altLang="en-US" dirty="0"/>
          </a:p>
        </p:txBody>
      </p:sp>
      <p:sp>
        <p:nvSpPr>
          <p:cNvPr id="3" name="内容占位符 2">
            <a:extLst>
              <a:ext uri="{FF2B5EF4-FFF2-40B4-BE49-F238E27FC236}">
                <a16:creationId xmlns:a16="http://schemas.microsoft.com/office/drawing/2014/main" id="{0D6FF5B1-8B07-B7E0-27E1-B27643919340}"/>
              </a:ext>
            </a:extLst>
          </p:cNvPr>
          <p:cNvSpPr>
            <a:spLocks noGrp="1"/>
          </p:cNvSpPr>
          <p:nvPr>
            <p:ph idx="1"/>
          </p:nvPr>
        </p:nvSpPr>
        <p:spPr/>
        <p:txBody>
          <a:bodyPr>
            <a:normAutofit/>
          </a:bodyPr>
          <a:lstStyle/>
          <a:p>
            <a:r>
              <a:rPr lang="zh-CN" altLang="en-US" dirty="0"/>
              <a:t>小鸡有一个由整数组成的数组，小鸡可以对这个数组进行任意次（可以不进行）全数组每个数加一或全数组每个数减一的操作。</a:t>
            </a:r>
            <a:endParaRPr lang="en-US" altLang="zh-CN" dirty="0"/>
          </a:p>
          <a:p>
            <a:r>
              <a:rPr lang="zh-CN" altLang="en-US" dirty="0"/>
              <a:t>现在，小鸡想让你回答</a:t>
            </a:r>
            <a:r>
              <a:rPr lang="en-US" altLang="zh-CN" dirty="0"/>
              <a:t>Q</a:t>
            </a:r>
            <a:r>
              <a:rPr lang="zh-CN" altLang="en-US" dirty="0"/>
              <a:t>次询问，每次询问给出一个整数</a:t>
            </a:r>
            <a:r>
              <a:rPr lang="en-US" altLang="zh-CN" dirty="0"/>
              <a:t>M</a:t>
            </a:r>
            <a:r>
              <a:rPr lang="zh-CN" altLang="en-US" dirty="0"/>
              <a:t>，你需要回答任意次（可以不操作）操作后是否可以使得给定数组的乘积等于给出的整数</a:t>
            </a:r>
            <a:r>
              <a:rPr lang="en-US" altLang="zh-CN" dirty="0"/>
              <a:t>M</a:t>
            </a:r>
            <a:r>
              <a:rPr lang="zh-CN" altLang="en-US" dirty="0"/>
              <a:t>。</a:t>
            </a:r>
            <a:endParaRPr lang="en-US" altLang="zh-CN" dirty="0"/>
          </a:p>
          <a:p>
            <a:endParaRPr lang="en-US" altLang="zh-CN" dirty="0"/>
          </a:p>
          <a:p>
            <a:r>
              <a:rPr lang="fr-FR" altLang="zh-CN" dirty="0"/>
              <a:t>2≤n≤10^5,1≤Q≤5×10^5</a:t>
            </a:r>
          </a:p>
          <a:p>
            <a:endParaRPr lang="zh-CN" altLang="en-US" dirty="0"/>
          </a:p>
        </p:txBody>
      </p:sp>
    </p:spTree>
    <p:extLst>
      <p:ext uri="{BB962C8B-B14F-4D97-AF65-F5344CB8AC3E}">
        <p14:creationId xmlns:p14="http://schemas.microsoft.com/office/powerpoint/2010/main" val="403498719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descr="电脑萤幕&#10;&#10;低可信度描述已自动生成">
            <a:extLst>
              <a:ext uri="{FF2B5EF4-FFF2-40B4-BE49-F238E27FC236}">
                <a16:creationId xmlns:a16="http://schemas.microsoft.com/office/drawing/2014/main" id="{EF9F7AF0-3CDE-0D46-8CE7-A95DE8550E08}"/>
              </a:ext>
            </a:extLst>
          </p:cNvPr>
          <p:cNvPicPr>
            <a:picLocks noChangeAspect="1"/>
          </p:cNvPicPr>
          <p:nvPr/>
        </p:nvPicPr>
        <p:blipFill>
          <a:blip r:embed="rId3"/>
          <a:stretch>
            <a:fillRect/>
          </a:stretch>
        </p:blipFill>
        <p:spPr>
          <a:xfrm>
            <a:off x="0" y="0"/>
            <a:ext cx="12192000" cy="6858000"/>
          </a:xfrm>
          <a:prstGeom prst="rect">
            <a:avLst/>
          </a:prstGeom>
          <a:gradFill>
            <a:gsLst>
              <a:gs pos="1000">
                <a:srgbClr val="00FFAB"/>
              </a:gs>
              <a:gs pos="100000">
                <a:srgbClr val="00B2FF"/>
              </a:gs>
            </a:gsLst>
            <a:lin ang="3600000" scaled="0"/>
          </a:gradFill>
        </p:spPr>
      </p:pic>
      <p:pic>
        <p:nvPicPr>
          <p:cNvPr id="3" name="图片 2">
            <a:extLst>
              <a:ext uri="{FF2B5EF4-FFF2-40B4-BE49-F238E27FC236}">
                <a16:creationId xmlns:a16="http://schemas.microsoft.com/office/drawing/2014/main" id="{B7196DD2-777B-1C4D-81B7-B4C38E7EB9B8}"/>
              </a:ext>
            </a:extLst>
          </p:cNvPr>
          <p:cNvPicPr>
            <a:picLocks noChangeAspect="1"/>
          </p:cNvPicPr>
          <p:nvPr/>
        </p:nvPicPr>
        <p:blipFill>
          <a:blip r:embed="rId4"/>
          <a:srcRect/>
          <a:stretch/>
        </p:blipFill>
        <p:spPr>
          <a:xfrm rot="5400000">
            <a:off x="10777822" y="4379851"/>
            <a:ext cx="1719992" cy="156363"/>
          </a:xfrm>
          <a:prstGeom prst="rect">
            <a:avLst/>
          </a:prstGeom>
        </p:spPr>
      </p:pic>
      <p:pic>
        <p:nvPicPr>
          <p:cNvPr id="8" name="图片 7">
            <a:extLst>
              <a:ext uri="{FF2B5EF4-FFF2-40B4-BE49-F238E27FC236}">
                <a16:creationId xmlns:a16="http://schemas.microsoft.com/office/drawing/2014/main" id="{03A8686E-28F7-0748-80D0-A5C600F3B513}"/>
              </a:ext>
            </a:extLst>
          </p:cNvPr>
          <p:cNvPicPr>
            <a:picLocks noChangeAspect="1"/>
          </p:cNvPicPr>
          <p:nvPr/>
        </p:nvPicPr>
        <p:blipFill>
          <a:blip r:embed="rId5"/>
          <a:stretch>
            <a:fillRect/>
          </a:stretch>
        </p:blipFill>
        <p:spPr>
          <a:xfrm>
            <a:off x="554182" y="6314620"/>
            <a:ext cx="11083636" cy="7225"/>
          </a:xfrm>
          <a:prstGeom prst="rect">
            <a:avLst/>
          </a:prstGeom>
        </p:spPr>
      </p:pic>
      <p:pic>
        <p:nvPicPr>
          <p:cNvPr id="11" name="图片 10" descr="图标&#10;&#10;描述已自动生成">
            <a:extLst>
              <a:ext uri="{FF2B5EF4-FFF2-40B4-BE49-F238E27FC236}">
                <a16:creationId xmlns:a16="http://schemas.microsoft.com/office/drawing/2014/main" id="{182B51EC-3200-204F-A1BC-6CEC39F1030D}"/>
              </a:ext>
            </a:extLst>
          </p:cNvPr>
          <p:cNvPicPr>
            <a:picLocks noChangeAspect="1"/>
          </p:cNvPicPr>
          <p:nvPr/>
        </p:nvPicPr>
        <p:blipFill>
          <a:blip r:embed="rId6"/>
          <a:stretch>
            <a:fillRect/>
          </a:stretch>
        </p:blipFill>
        <p:spPr>
          <a:xfrm>
            <a:off x="554182" y="6457171"/>
            <a:ext cx="1706398" cy="187516"/>
          </a:xfrm>
          <a:prstGeom prst="rect">
            <a:avLst/>
          </a:prstGeom>
        </p:spPr>
      </p:pic>
      <p:pic>
        <p:nvPicPr>
          <p:cNvPr id="13" name="图片 12">
            <a:extLst>
              <a:ext uri="{FF2B5EF4-FFF2-40B4-BE49-F238E27FC236}">
                <a16:creationId xmlns:a16="http://schemas.microsoft.com/office/drawing/2014/main" id="{51EC2A79-A762-1844-BF9B-10AB4446660B}"/>
              </a:ext>
            </a:extLst>
          </p:cNvPr>
          <p:cNvPicPr>
            <a:picLocks noChangeAspect="1"/>
          </p:cNvPicPr>
          <p:nvPr/>
        </p:nvPicPr>
        <p:blipFill>
          <a:blip r:embed="rId7"/>
          <a:stretch>
            <a:fillRect/>
          </a:stretch>
        </p:blipFill>
        <p:spPr>
          <a:xfrm>
            <a:off x="9741363" y="6461479"/>
            <a:ext cx="1922736" cy="187515"/>
          </a:xfrm>
          <a:prstGeom prst="rect">
            <a:avLst/>
          </a:prstGeom>
        </p:spPr>
      </p:pic>
      <p:sp>
        <p:nvSpPr>
          <p:cNvPr id="15" name="文本框 14">
            <a:extLst>
              <a:ext uri="{FF2B5EF4-FFF2-40B4-BE49-F238E27FC236}">
                <a16:creationId xmlns:a16="http://schemas.microsoft.com/office/drawing/2014/main" id="{CC979BDE-3A92-5B4E-AECA-8533E27E9049}"/>
              </a:ext>
            </a:extLst>
          </p:cNvPr>
          <p:cNvSpPr txBox="1"/>
          <p:nvPr/>
        </p:nvSpPr>
        <p:spPr>
          <a:xfrm>
            <a:off x="601400" y="3132839"/>
            <a:ext cx="9095513" cy="2554545"/>
          </a:xfrm>
          <a:prstGeom prst="rect">
            <a:avLst/>
          </a:prstGeom>
          <a:noFill/>
        </p:spPr>
        <p:txBody>
          <a:bodyPr wrap="square" rtlCol="0">
            <a:spAutoFit/>
          </a:bodyPr>
          <a:lstStyle/>
          <a:p>
            <a:r>
              <a:rPr lang="en-US" altLang="zh-CN" sz="16000" b="1" dirty="0">
                <a:solidFill>
                  <a:schemeClr val="bg1"/>
                </a:solidFill>
                <a:latin typeface="Montserrat SemiBold" pitchFamily="2" charset="0"/>
                <a:ea typeface="HarmonyOS Sans SC Black" pitchFamily="2" charset="-122"/>
              </a:rPr>
              <a:t>Thanks!</a:t>
            </a:r>
          </a:p>
        </p:txBody>
      </p:sp>
      <p:sp>
        <p:nvSpPr>
          <p:cNvPr id="16" name="文本框 15">
            <a:extLst>
              <a:ext uri="{FF2B5EF4-FFF2-40B4-BE49-F238E27FC236}">
                <a16:creationId xmlns:a16="http://schemas.microsoft.com/office/drawing/2014/main" id="{232164DD-70EB-224C-8049-FC9BC2517599}"/>
              </a:ext>
            </a:extLst>
          </p:cNvPr>
          <p:cNvSpPr txBox="1"/>
          <p:nvPr/>
        </p:nvSpPr>
        <p:spPr>
          <a:xfrm>
            <a:off x="601400" y="404919"/>
            <a:ext cx="10482236" cy="1400320"/>
          </a:xfrm>
          <a:prstGeom prst="rect">
            <a:avLst/>
          </a:prstGeom>
          <a:noFill/>
        </p:spPr>
        <p:txBody>
          <a:bodyPr wrap="square" rtlCol="0">
            <a:spAutoFit/>
          </a:bodyPr>
          <a:lstStyle/>
          <a:p>
            <a:pPr>
              <a:lnSpc>
                <a:spcPct val="150000"/>
              </a:lnSpc>
            </a:pPr>
            <a:r>
              <a:rPr lang="zh-CN" altLang="en-US" sz="3000" dirty="0">
                <a:solidFill>
                  <a:schemeClr val="bg1"/>
                </a:solidFill>
                <a:effectLst/>
                <a:latin typeface="HarmonyOS Sans SC" pitchFamily="2" charset="-122"/>
                <a:ea typeface="HarmonyOS Sans SC" pitchFamily="2" charset="-122"/>
              </a:rPr>
              <a:t>感谢</a:t>
            </a:r>
            <a:r>
              <a:rPr lang="en" altLang="zh-CN" sz="3000" dirty="0" err="1">
                <a:solidFill>
                  <a:schemeClr val="bg1"/>
                </a:solidFill>
                <a:effectLst/>
                <a:latin typeface="HarmonyOS Sans SC" pitchFamily="2" charset="-122"/>
                <a:ea typeface="HarmonyOS Sans SC" pitchFamily="2" charset="-122"/>
              </a:rPr>
              <a:t>qcjj</a:t>
            </a:r>
            <a:r>
              <a:rPr lang="zh-CN" altLang="en-US" sz="3000" dirty="0">
                <a:solidFill>
                  <a:schemeClr val="bg1"/>
                </a:solidFill>
                <a:effectLst/>
                <a:latin typeface="HarmonyOS Sans SC" pitchFamily="2" charset="-122"/>
                <a:ea typeface="HarmonyOS Sans SC" pitchFamily="2" charset="-122"/>
              </a:rPr>
              <a:t>和验题人的帮助</a:t>
            </a:r>
            <a:br>
              <a:rPr lang="zh-CN" altLang="en-US" sz="3000" dirty="0">
                <a:solidFill>
                  <a:schemeClr val="bg1"/>
                </a:solidFill>
                <a:effectLst/>
                <a:latin typeface="HarmonyOS Sans SC" pitchFamily="2" charset="-122"/>
                <a:ea typeface="HarmonyOS Sans SC" pitchFamily="2" charset="-122"/>
              </a:rPr>
            </a:br>
            <a:r>
              <a:rPr lang="zh-CN" altLang="en-US" sz="3000" dirty="0">
                <a:solidFill>
                  <a:schemeClr val="bg1"/>
                </a:solidFill>
                <a:effectLst/>
                <a:latin typeface="HarmonyOS Sans SC" pitchFamily="2" charset="-122"/>
                <a:ea typeface="HarmonyOS Sans SC" pitchFamily="2" charset="-122"/>
              </a:rPr>
              <a:t>感谢做</a:t>
            </a:r>
            <a:r>
              <a:rPr lang="zh-CN" altLang="en-US" sz="3000">
                <a:solidFill>
                  <a:schemeClr val="bg1"/>
                </a:solidFill>
                <a:effectLst/>
                <a:latin typeface="HarmonyOS Sans SC" pitchFamily="2" charset="-122"/>
                <a:ea typeface="HarmonyOS Sans SC" pitchFamily="2" charset="-122"/>
              </a:rPr>
              <a:t>题的同学们</a:t>
            </a:r>
            <a:r>
              <a:rPr lang="zh-CN" altLang="en-US" sz="3000" dirty="0">
                <a:solidFill>
                  <a:schemeClr val="bg1"/>
                </a:solidFill>
                <a:effectLst/>
                <a:latin typeface="HarmonyOS Sans SC" pitchFamily="2" charset="-122"/>
                <a:ea typeface="HarmonyOS Sans SC" pitchFamily="2" charset="-122"/>
              </a:rPr>
              <a:t>来捧场</a:t>
            </a:r>
            <a:r>
              <a:rPr lang="en-US" altLang="zh-CN" sz="3000" dirty="0">
                <a:solidFill>
                  <a:schemeClr val="bg1"/>
                </a:solidFill>
                <a:effectLst/>
                <a:latin typeface="HarmonyOS Sans SC" pitchFamily="2" charset="-122"/>
                <a:ea typeface="HarmonyOS Sans SC" pitchFamily="2" charset="-122"/>
              </a:rPr>
              <a:t>~</a:t>
            </a:r>
            <a:endParaRPr lang="en-US" altLang="zh-CN" sz="3000" dirty="0">
              <a:solidFill>
                <a:schemeClr val="bg1"/>
              </a:solidFill>
              <a:latin typeface="HarmonyOS Sans SC" pitchFamily="2" charset="-122"/>
              <a:ea typeface="HarmonyOS Sans SC" pitchFamily="2" charset="-122"/>
            </a:endParaRPr>
          </a:p>
        </p:txBody>
      </p:sp>
      <p:pic>
        <p:nvPicPr>
          <p:cNvPr id="2" name="图片 1">
            <a:extLst>
              <a:ext uri="{FF2B5EF4-FFF2-40B4-BE49-F238E27FC236}">
                <a16:creationId xmlns:a16="http://schemas.microsoft.com/office/drawing/2014/main" id="{2E5F99A1-FFCD-50F9-6E80-D7CC91D37A88}"/>
              </a:ext>
            </a:extLst>
          </p:cNvPr>
          <p:cNvPicPr>
            <a:picLocks noChangeAspect="1"/>
          </p:cNvPicPr>
          <p:nvPr/>
        </p:nvPicPr>
        <p:blipFill>
          <a:blip r:embed="rId8"/>
          <a:srcRect/>
          <a:stretch/>
        </p:blipFill>
        <p:spPr>
          <a:xfrm>
            <a:off x="9675040" y="192539"/>
            <a:ext cx="2363414" cy="786586"/>
          </a:xfrm>
          <a:prstGeom prst="rect">
            <a:avLst/>
          </a:prstGeom>
        </p:spPr>
      </p:pic>
    </p:spTree>
    <p:extLst>
      <p:ext uri="{BB962C8B-B14F-4D97-AF65-F5344CB8AC3E}">
        <p14:creationId xmlns:p14="http://schemas.microsoft.com/office/powerpoint/2010/main" val="2268413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120053-DEC4-42C9-9995-05D7A5CD4898}"/>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5298B66E-05EE-ACDC-101D-D42D6374D80A}"/>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D9BD6D9F-13FF-ED8D-88C2-DCB7917FB614}"/>
              </a:ext>
            </a:extLst>
          </p:cNvPr>
          <p:cNvSpPr>
            <a:spLocks noGrp="1"/>
          </p:cNvSpPr>
          <p:nvPr>
            <p:ph idx="1"/>
          </p:nvPr>
        </p:nvSpPr>
        <p:spPr/>
        <p:txBody>
          <a:bodyPr/>
          <a:lstStyle/>
          <a:p>
            <a:r>
              <a:rPr lang="zh-CN" altLang="en-US" dirty="0"/>
              <a:t>初始时，显示了 </a:t>
            </a:r>
            <a:r>
              <a:rPr lang="en-US" altLang="zh-CN" dirty="0"/>
              <a:t>A </a:t>
            </a:r>
            <a:r>
              <a:rPr lang="zh-CN" altLang="en-US" dirty="0"/>
              <a:t>到 </a:t>
            </a:r>
            <a:r>
              <a:rPr lang="en-US" altLang="zh-CN" dirty="0"/>
              <a:t>F</a:t>
            </a:r>
            <a:r>
              <a:rPr lang="zh-CN" altLang="en-US" dirty="0"/>
              <a:t>；点击一次</a:t>
            </a:r>
            <a:r>
              <a:rPr lang="en-US" altLang="zh-CN" dirty="0"/>
              <a:t>"</a:t>
            </a:r>
            <a:r>
              <a:rPr lang="zh-CN" altLang="en-US" dirty="0"/>
              <a:t>向右</a:t>
            </a:r>
            <a:r>
              <a:rPr lang="en-US" altLang="zh-CN" dirty="0"/>
              <a:t>"</a:t>
            </a:r>
            <a:r>
              <a:rPr lang="zh-CN" altLang="en-US" dirty="0"/>
              <a:t>，显示了 </a:t>
            </a:r>
            <a:r>
              <a:rPr lang="en-US" altLang="zh-CN" dirty="0"/>
              <a:t>G </a:t>
            </a:r>
            <a:r>
              <a:rPr lang="zh-CN" altLang="en-US" dirty="0"/>
              <a:t>到 </a:t>
            </a:r>
            <a:r>
              <a:rPr lang="en-US" altLang="zh-CN" dirty="0"/>
              <a:t>L</a:t>
            </a:r>
            <a:r>
              <a:rPr lang="zh-CN" altLang="en-US" dirty="0"/>
              <a:t>；再点击一次</a:t>
            </a:r>
            <a:r>
              <a:rPr lang="en-US" altLang="zh-CN" dirty="0"/>
              <a:t>"</a:t>
            </a:r>
            <a:r>
              <a:rPr lang="zh-CN" altLang="en-US" dirty="0"/>
              <a:t>向右</a:t>
            </a:r>
            <a:r>
              <a:rPr lang="en-US" altLang="zh-CN" dirty="0"/>
              <a:t>"</a:t>
            </a:r>
            <a:r>
              <a:rPr lang="zh-CN" altLang="en-US" dirty="0"/>
              <a:t>，此时由于剩余题数不足六题，显示的六道题是 </a:t>
            </a:r>
            <a:r>
              <a:rPr lang="en-US" altLang="zh-CN" dirty="0"/>
              <a:t>I </a:t>
            </a:r>
            <a:r>
              <a:rPr lang="zh-CN" altLang="en-US" dirty="0"/>
              <a:t>到 </a:t>
            </a:r>
            <a:r>
              <a:rPr lang="en-US" altLang="zh-CN" dirty="0"/>
              <a:t>N</a:t>
            </a:r>
            <a:r>
              <a:rPr lang="zh-CN" altLang="en-US" dirty="0"/>
              <a:t>；此时不能继续点击</a:t>
            </a:r>
            <a:r>
              <a:rPr lang="en-US" altLang="zh-CN" dirty="0"/>
              <a:t>"</a:t>
            </a:r>
            <a:r>
              <a:rPr lang="zh-CN" altLang="en-US" dirty="0"/>
              <a:t>向右</a:t>
            </a:r>
            <a:r>
              <a:rPr lang="en-US" altLang="zh-CN" dirty="0"/>
              <a:t>"</a:t>
            </a:r>
            <a:r>
              <a:rPr lang="zh-CN" altLang="en-US" dirty="0"/>
              <a:t>，点击一次</a:t>
            </a:r>
            <a:r>
              <a:rPr lang="en-US" altLang="zh-CN" dirty="0"/>
              <a:t>"</a:t>
            </a:r>
            <a:r>
              <a:rPr lang="zh-CN" altLang="en-US" dirty="0"/>
              <a:t>向左</a:t>
            </a:r>
            <a:r>
              <a:rPr lang="en-US" altLang="zh-CN" dirty="0"/>
              <a:t>"</a:t>
            </a:r>
            <a:r>
              <a:rPr lang="zh-CN" altLang="en-US" dirty="0"/>
              <a:t>，显示的六道题是 </a:t>
            </a:r>
            <a:r>
              <a:rPr lang="en-US" altLang="zh-CN" dirty="0"/>
              <a:t>C </a:t>
            </a:r>
            <a:r>
              <a:rPr lang="zh-CN" altLang="en-US" dirty="0"/>
              <a:t>到 </a:t>
            </a:r>
            <a:r>
              <a:rPr lang="en-US" altLang="zh-CN" dirty="0"/>
              <a:t>H</a:t>
            </a:r>
            <a:r>
              <a:rPr lang="zh-CN" altLang="en-US" dirty="0"/>
              <a:t>；再点击一次</a:t>
            </a:r>
            <a:r>
              <a:rPr lang="en-US" altLang="zh-CN" dirty="0"/>
              <a:t>"</a:t>
            </a:r>
            <a:r>
              <a:rPr lang="zh-CN" altLang="en-US" dirty="0"/>
              <a:t>向左</a:t>
            </a:r>
            <a:r>
              <a:rPr lang="en-US" altLang="zh-CN" dirty="0"/>
              <a:t>"</a:t>
            </a:r>
            <a:r>
              <a:rPr lang="zh-CN" altLang="en-US" dirty="0"/>
              <a:t>，由于剩余题数不足六题，显示的六道题是 </a:t>
            </a:r>
            <a:r>
              <a:rPr lang="en-US" altLang="zh-CN" dirty="0"/>
              <a:t>A </a:t>
            </a:r>
            <a:r>
              <a:rPr lang="zh-CN" altLang="en-US" dirty="0"/>
              <a:t>到 </a:t>
            </a:r>
            <a:r>
              <a:rPr lang="en-US" altLang="zh-CN" dirty="0"/>
              <a:t>F</a:t>
            </a:r>
            <a:r>
              <a:rPr lang="zh-CN" altLang="en-US" dirty="0"/>
              <a:t>。</a:t>
            </a:r>
            <a:endParaRPr lang="en-US" altLang="zh-CN" dirty="0"/>
          </a:p>
          <a:p>
            <a:r>
              <a:rPr lang="zh-CN" altLang="en-US" dirty="0"/>
              <a:t>上述过程中，显示的六道题中，最左侧的题目编号分别是 </a:t>
            </a:r>
            <a:r>
              <a:rPr lang="en-US" altLang="zh-CN" dirty="0"/>
              <a:t>A</a:t>
            </a:r>
            <a:r>
              <a:rPr lang="zh-CN" altLang="en-US" dirty="0"/>
              <a:t>、</a:t>
            </a:r>
            <a:r>
              <a:rPr lang="en-US" altLang="zh-CN" dirty="0"/>
              <a:t>G</a:t>
            </a:r>
            <a:r>
              <a:rPr lang="zh-CN" altLang="en-US" dirty="0"/>
              <a:t>、</a:t>
            </a:r>
            <a:r>
              <a:rPr lang="en-US" altLang="zh-CN" dirty="0"/>
              <a:t>I</a:t>
            </a:r>
            <a:r>
              <a:rPr lang="zh-CN" altLang="en-US" dirty="0"/>
              <a:t>、</a:t>
            </a:r>
            <a:r>
              <a:rPr lang="en-US" altLang="zh-CN" dirty="0"/>
              <a:t>C</a:t>
            </a:r>
            <a:r>
              <a:rPr lang="zh-CN" altLang="en-US" dirty="0"/>
              <a:t>、</a:t>
            </a:r>
            <a:r>
              <a:rPr lang="en-US" altLang="zh-CN" dirty="0"/>
              <a:t>A</a:t>
            </a:r>
            <a:r>
              <a:rPr lang="zh-CN" altLang="en-US" dirty="0"/>
              <a:t>，因此答案为 </a:t>
            </a:r>
            <a:r>
              <a:rPr lang="en-US" altLang="zh-CN" dirty="0"/>
              <a:t>4</a:t>
            </a:r>
            <a:r>
              <a:rPr lang="zh-CN" altLang="en-US" dirty="0"/>
              <a:t>。</a:t>
            </a:r>
          </a:p>
        </p:txBody>
      </p:sp>
      <p:pic>
        <p:nvPicPr>
          <p:cNvPr id="5" name="图片 4">
            <a:extLst>
              <a:ext uri="{FF2B5EF4-FFF2-40B4-BE49-F238E27FC236}">
                <a16:creationId xmlns:a16="http://schemas.microsoft.com/office/drawing/2014/main" id="{A290A516-BEE7-E4D3-C233-29C623AC9014}"/>
              </a:ext>
            </a:extLst>
          </p:cNvPr>
          <p:cNvPicPr>
            <a:picLocks noChangeAspect="1"/>
          </p:cNvPicPr>
          <p:nvPr/>
        </p:nvPicPr>
        <p:blipFill>
          <a:blip r:embed="rId2"/>
          <a:stretch>
            <a:fillRect/>
          </a:stretch>
        </p:blipFill>
        <p:spPr>
          <a:xfrm>
            <a:off x="1077686" y="4769303"/>
            <a:ext cx="8839200" cy="2000250"/>
          </a:xfrm>
          <a:prstGeom prst="rect">
            <a:avLst/>
          </a:prstGeom>
        </p:spPr>
      </p:pic>
    </p:spTree>
    <p:extLst>
      <p:ext uri="{BB962C8B-B14F-4D97-AF65-F5344CB8AC3E}">
        <p14:creationId xmlns:p14="http://schemas.microsoft.com/office/powerpoint/2010/main" val="41334084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95EE74-47F9-8916-F2AC-6B608DCCFC0A}"/>
              </a:ext>
            </a:extLst>
          </p:cNvPr>
          <p:cNvSpPr>
            <a:spLocks noGrp="1"/>
          </p:cNvSpPr>
          <p:nvPr>
            <p:ph type="title"/>
          </p:nvPr>
        </p:nvSpPr>
        <p:spPr/>
        <p:txBody>
          <a:bodyPr/>
          <a:lstStyle/>
          <a:p>
            <a:endParaRPr lang="zh-CN" altLang="en-US"/>
          </a:p>
        </p:txBody>
      </p:sp>
      <p:graphicFrame>
        <p:nvGraphicFramePr>
          <p:cNvPr id="4" name="内容占位符 3">
            <a:extLst>
              <a:ext uri="{FF2B5EF4-FFF2-40B4-BE49-F238E27FC236}">
                <a16:creationId xmlns:a16="http://schemas.microsoft.com/office/drawing/2014/main" id="{171A22C2-42AD-0BE1-4AED-1D2C6CB6E849}"/>
              </a:ext>
            </a:extLst>
          </p:cNvPr>
          <p:cNvGraphicFramePr>
            <a:graphicFrameLocks noGrp="1"/>
          </p:cNvGraphicFramePr>
          <p:nvPr>
            <p:ph idx="1"/>
            <p:extLst>
              <p:ext uri="{D42A27DB-BD31-4B8C-83A1-F6EECF244321}">
                <p14:modId xmlns:p14="http://schemas.microsoft.com/office/powerpoint/2010/main" val="624100885"/>
              </p:ext>
            </p:extLst>
          </p:nvPr>
        </p:nvGraphicFramePr>
        <p:xfrm>
          <a:off x="838200" y="1825625"/>
          <a:ext cx="10515600" cy="370840"/>
        </p:xfrm>
        <a:graphic>
          <a:graphicData uri="http://schemas.openxmlformats.org/drawingml/2006/table">
            <a:tbl>
              <a:tblPr firstRow="1" bandRow="1">
                <a:tableStyleId>{5C22544A-7EE6-4342-B048-85BDC9FD1C3A}</a:tableStyleId>
              </a:tblPr>
              <a:tblGrid>
                <a:gridCol w="1051560">
                  <a:extLst>
                    <a:ext uri="{9D8B030D-6E8A-4147-A177-3AD203B41FA5}">
                      <a16:colId xmlns:a16="http://schemas.microsoft.com/office/drawing/2014/main" val="2838122142"/>
                    </a:ext>
                  </a:extLst>
                </a:gridCol>
                <a:gridCol w="1051560">
                  <a:extLst>
                    <a:ext uri="{9D8B030D-6E8A-4147-A177-3AD203B41FA5}">
                      <a16:colId xmlns:a16="http://schemas.microsoft.com/office/drawing/2014/main" val="3119490083"/>
                    </a:ext>
                  </a:extLst>
                </a:gridCol>
                <a:gridCol w="1051560">
                  <a:extLst>
                    <a:ext uri="{9D8B030D-6E8A-4147-A177-3AD203B41FA5}">
                      <a16:colId xmlns:a16="http://schemas.microsoft.com/office/drawing/2014/main" val="3565132541"/>
                    </a:ext>
                  </a:extLst>
                </a:gridCol>
                <a:gridCol w="1051560">
                  <a:extLst>
                    <a:ext uri="{9D8B030D-6E8A-4147-A177-3AD203B41FA5}">
                      <a16:colId xmlns:a16="http://schemas.microsoft.com/office/drawing/2014/main" val="3317159867"/>
                    </a:ext>
                  </a:extLst>
                </a:gridCol>
                <a:gridCol w="1051560">
                  <a:extLst>
                    <a:ext uri="{9D8B030D-6E8A-4147-A177-3AD203B41FA5}">
                      <a16:colId xmlns:a16="http://schemas.microsoft.com/office/drawing/2014/main" val="383594187"/>
                    </a:ext>
                  </a:extLst>
                </a:gridCol>
                <a:gridCol w="1051560">
                  <a:extLst>
                    <a:ext uri="{9D8B030D-6E8A-4147-A177-3AD203B41FA5}">
                      <a16:colId xmlns:a16="http://schemas.microsoft.com/office/drawing/2014/main" val="3767967269"/>
                    </a:ext>
                  </a:extLst>
                </a:gridCol>
                <a:gridCol w="1051560">
                  <a:extLst>
                    <a:ext uri="{9D8B030D-6E8A-4147-A177-3AD203B41FA5}">
                      <a16:colId xmlns:a16="http://schemas.microsoft.com/office/drawing/2014/main" val="2257920099"/>
                    </a:ext>
                  </a:extLst>
                </a:gridCol>
                <a:gridCol w="1051560">
                  <a:extLst>
                    <a:ext uri="{9D8B030D-6E8A-4147-A177-3AD203B41FA5}">
                      <a16:colId xmlns:a16="http://schemas.microsoft.com/office/drawing/2014/main" val="312074674"/>
                    </a:ext>
                  </a:extLst>
                </a:gridCol>
                <a:gridCol w="1051560">
                  <a:extLst>
                    <a:ext uri="{9D8B030D-6E8A-4147-A177-3AD203B41FA5}">
                      <a16:colId xmlns:a16="http://schemas.microsoft.com/office/drawing/2014/main" val="3133522539"/>
                    </a:ext>
                  </a:extLst>
                </a:gridCol>
                <a:gridCol w="1051560">
                  <a:extLst>
                    <a:ext uri="{9D8B030D-6E8A-4147-A177-3AD203B41FA5}">
                      <a16:colId xmlns:a16="http://schemas.microsoft.com/office/drawing/2014/main" val="812775384"/>
                    </a:ext>
                  </a:extLst>
                </a:gridCol>
              </a:tblGrid>
              <a:tr h="370840">
                <a:tc>
                  <a:txBody>
                    <a:bodyPr/>
                    <a:lstStyle/>
                    <a:p>
                      <a:r>
                        <a:rPr lang="en-US" altLang="zh-CN" dirty="0"/>
                        <a:t>1</a:t>
                      </a:r>
                      <a:endParaRPr lang="zh-CN" altLang="en-US" dirty="0"/>
                    </a:p>
                  </a:txBody>
                  <a:tcPr/>
                </a:tc>
                <a:tc>
                  <a:txBody>
                    <a:bodyPr/>
                    <a:lstStyle/>
                    <a:p>
                      <a:r>
                        <a:rPr lang="en-US" altLang="zh-CN" dirty="0"/>
                        <a:t>2</a:t>
                      </a:r>
                      <a:endParaRPr lang="zh-CN" altLang="en-US" dirty="0"/>
                    </a:p>
                  </a:txBody>
                  <a:tcPr/>
                </a:tc>
                <a:tc>
                  <a:txBody>
                    <a:bodyPr/>
                    <a:lstStyle/>
                    <a:p>
                      <a:r>
                        <a:rPr lang="en-US" altLang="zh-CN" dirty="0"/>
                        <a:t>3</a:t>
                      </a:r>
                      <a:endParaRPr lang="zh-CN" altLang="en-US" dirty="0"/>
                    </a:p>
                  </a:txBody>
                  <a:tcPr/>
                </a:tc>
                <a:tc>
                  <a:txBody>
                    <a:bodyPr/>
                    <a:lstStyle/>
                    <a:p>
                      <a:r>
                        <a:rPr lang="en-US" altLang="zh-CN" dirty="0"/>
                        <a:t>4</a:t>
                      </a:r>
                      <a:endParaRPr lang="zh-CN" altLang="en-US" dirty="0"/>
                    </a:p>
                  </a:txBody>
                  <a:tcPr/>
                </a:tc>
                <a:tc>
                  <a:txBody>
                    <a:bodyPr/>
                    <a:lstStyle/>
                    <a:p>
                      <a:r>
                        <a:rPr lang="en-US" altLang="zh-CN" dirty="0"/>
                        <a:t>5</a:t>
                      </a:r>
                      <a:endParaRPr lang="zh-CN" altLang="en-US" dirty="0"/>
                    </a:p>
                  </a:txBody>
                  <a:tcPr/>
                </a:tc>
                <a:tc>
                  <a:txBody>
                    <a:bodyPr/>
                    <a:lstStyle/>
                    <a:p>
                      <a:r>
                        <a:rPr lang="en-US" altLang="zh-CN" dirty="0"/>
                        <a:t>6</a:t>
                      </a:r>
                      <a:endParaRPr lang="zh-CN" altLang="en-US" dirty="0"/>
                    </a:p>
                  </a:txBody>
                  <a:tcPr/>
                </a:tc>
                <a:tc>
                  <a:txBody>
                    <a:bodyPr/>
                    <a:lstStyle/>
                    <a:p>
                      <a:r>
                        <a:rPr lang="en-US" altLang="zh-CN" dirty="0"/>
                        <a:t>7</a:t>
                      </a:r>
                      <a:endParaRPr lang="zh-CN" altLang="en-US" dirty="0"/>
                    </a:p>
                  </a:txBody>
                  <a:tcPr/>
                </a:tc>
                <a:tc>
                  <a:txBody>
                    <a:bodyPr/>
                    <a:lstStyle/>
                    <a:p>
                      <a:r>
                        <a:rPr lang="en-US" altLang="zh-CN" dirty="0"/>
                        <a:t>8</a:t>
                      </a:r>
                      <a:endParaRPr lang="zh-CN" altLang="en-US" dirty="0"/>
                    </a:p>
                  </a:txBody>
                  <a:tcPr/>
                </a:tc>
                <a:tc>
                  <a:txBody>
                    <a:bodyPr/>
                    <a:lstStyle/>
                    <a:p>
                      <a:r>
                        <a:rPr lang="en-US" altLang="zh-CN" dirty="0"/>
                        <a:t>9</a:t>
                      </a:r>
                      <a:endParaRPr lang="zh-CN" altLang="en-US" dirty="0"/>
                    </a:p>
                  </a:txBody>
                  <a:tcPr/>
                </a:tc>
                <a:tc>
                  <a:txBody>
                    <a:bodyPr/>
                    <a:lstStyle/>
                    <a:p>
                      <a:r>
                        <a:rPr lang="en-US" altLang="zh-CN" dirty="0"/>
                        <a:t>10</a:t>
                      </a:r>
                      <a:endParaRPr lang="zh-CN" altLang="en-US" dirty="0"/>
                    </a:p>
                  </a:txBody>
                  <a:tcPr/>
                </a:tc>
                <a:extLst>
                  <a:ext uri="{0D108BD9-81ED-4DB2-BD59-A6C34878D82A}">
                    <a16:rowId xmlns:a16="http://schemas.microsoft.com/office/drawing/2014/main" val="4237361998"/>
                  </a:ext>
                </a:extLst>
              </a:tr>
            </a:tbl>
          </a:graphicData>
        </a:graphic>
      </p:graphicFrame>
      <p:graphicFrame>
        <p:nvGraphicFramePr>
          <p:cNvPr id="6" name="表格 5">
            <a:extLst>
              <a:ext uri="{FF2B5EF4-FFF2-40B4-BE49-F238E27FC236}">
                <a16:creationId xmlns:a16="http://schemas.microsoft.com/office/drawing/2014/main" id="{67E63C1E-DCFD-65B7-BC2C-1FCC1B7F8938}"/>
              </a:ext>
            </a:extLst>
          </p:cNvPr>
          <p:cNvGraphicFramePr>
            <a:graphicFrameLocks noGrp="1"/>
          </p:cNvGraphicFramePr>
          <p:nvPr>
            <p:extLst>
              <p:ext uri="{D42A27DB-BD31-4B8C-83A1-F6EECF244321}">
                <p14:modId xmlns:p14="http://schemas.microsoft.com/office/powerpoint/2010/main" val="2164856750"/>
              </p:ext>
            </p:extLst>
          </p:nvPr>
        </p:nvGraphicFramePr>
        <p:xfrm>
          <a:off x="838200" y="2508551"/>
          <a:ext cx="8127999" cy="365760"/>
        </p:xfrm>
        <a:graphic>
          <a:graphicData uri="http://schemas.openxmlformats.org/drawingml/2006/table">
            <a:tbl>
              <a:tblPr firstRow="1" bandRow="1">
                <a:tableStyleId>{5C22544A-7EE6-4342-B048-85BDC9FD1C3A}</a:tableStyleId>
              </a:tblPr>
              <a:tblGrid>
                <a:gridCol w="903111">
                  <a:extLst>
                    <a:ext uri="{9D8B030D-6E8A-4147-A177-3AD203B41FA5}">
                      <a16:colId xmlns:a16="http://schemas.microsoft.com/office/drawing/2014/main" val="906346759"/>
                    </a:ext>
                  </a:extLst>
                </a:gridCol>
                <a:gridCol w="903111">
                  <a:extLst>
                    <a:ext uri="{9D8B030D-6E8A-4147-A177-3AD203B41FA5}">
                      <a16:colId xmlns:a16="http://schemas.microsoft.com/office/drawing/2014/main" val="900700603"/>
                    </a:ext>
                  </a:extLst>
                </a:gridCol>
                <a:gridCol w="903111">
                  <a:extLst>
                    <a:ext uri="{9D8B030D-6E8A-4147-A177-3AD203B41FA5}">
                      <a16:colId xmlns:a16="http://schemas.microsoft.com/office/drawing/2014/main" val="945085325"/>
                    </a:ext>
                  </a:extLst>
                </a:gridCol>
                <a:gridCol w="903111">
                  <a:extLst>
                    <a:ext uri="{9D8B030D-6E8A-4147-A177-3AD203B41FA5}">
                      <a16:colId xmlns:a16="http://schemas.microsoft.com/office/drawing/2014/main" val="3227273472"/>
                    </a:ext>
                  </a:extLst>
                </a:gridCol>
                <a:gridCol w="903111">
                  <a:extLst>
                    <a:ext uri="{9D8B030D-6E8A-4147-A177-3AD203B41FA5}">
                      <a16:colId xmlns:a16="http://schemas.microsoft.com/office/drawing/2014/main" val="3766142420"/>
                    </a:ext>
                  </a:extLst>
                </a:gridCol>
                <a:gridCol w="903111">
                  <a:extLst>
                    <a:ext uri="{9D8B030D-6E8A-4147-A177-3AD203B41FA5}">
                      <a16:colId xmlns:a16="http://schemas.microsoft.com/office/drawing/2014/main" val="2458773686"/>
                    </a:ext>
                  </a:extLst>
                </a:gridCol>
                <a:gridCol w="903111">
                  <a:extLst>
                    <a:ext uri="{9D8B030D-6E8A-4147-A177-3AD203B41FA5}">
                      <a16:colId xmlns:a16="http://schemas.microsoft.com/office/drawing/2014/main" val="492422775"/>
                    </a:ext>
                  </a:extLst>
                </a:gridCol>
                <a:gridCol w="903111">
                  <a:extLst>
                    <a:ext uri="{9D8B030D-6E8A-4147-A177-3AD203B41FA5}">
                      <a16:colId xmlns:a16="http://schemas.microsoft.com/office/drawing/2014/main" val="3440946790"/>
                    </a:ext>
                  </a:extLst>
                </a:gridCol>
                <a:gridCol w="903111">
                  <a:extLst>
                    <a:ext uri="{9D8B030D-6E8A-4147-A177-3AD203B41FA5}">
                      <a16:colId xmlns:a16="http://schemas.microsoft.com/office/drawing/2014/main" val="3944305935"/>
                    </a:ext>
                  </a:extLst>
                </a:gridCol>
              </a:tblGrid>
              <a:tr h="0">
                <a:tc>
                  <a:txBody>
                    <a:bodyPr/>
                    <a:lstStyle/>
                    <a:p>
                      <a:r>
                        <a:rPr lang="en-US" altLang="zh-CN" dirty="0"/>
                        <a:t>1</a:t>
                      </a:r>
                      <a:endParaRPr lang="zh-CN" altLang="en-US" dirty="0"/>
                    </a:p>
                  </a:txBody>
                  <a:tcPr/>
                </a:tc>
                <a:tc>
                  <a:txBody>
                    <a:bodyPr/>
                    <a:lstStyle/>
                    <a:p>
                      <a:r>
                        <a:rPr lang="en-US" altLang="zh-CN" dirty="0"/>
                        <a:t>2</a:t>
                      </a:r>
                      <a:endParaRPr lang="zh-CN" altLang="en-US" dirty="0"/>
                    </a:p>
                  </a:txBody>
                  <a:tcPr/>
                </a:tc>
                <a:tc>
                  <a:txBody>
                    <a:bodyPr/>
                    <a:lstStyle/>
                    <a:p>
                      <a:r>
                        <a:rPr lang="en-US" altLang="zh-CN" dirty="0"/>
                        <a:t>3</a:t>
                      </a:r>
                      <a:endParaRPr lang="zh-CN" altLang="en-US" dirty="0"/>
                    </a:p>
                  </a:txBody>
                  <a:tcPr/>
                </a:tc>
                <a:tc>
                  <a:txBody>
                    <a:bodyPr/>
                    <a:lstStyle/>
                    <a:p>
                      <a:r>
                        <a:rPr lang="en-US" altLang="zh-CN" dirty="0"/>
                        <a:t>4</a:t>
                      </a:r>
                      <a:endParaRPr lang="zh-CN" altLang="en-US" dirty="0"/>
                    </a:p>
                  </a:txBody>
                  <a:tcPr/>
                </a:tc>
                <a:tc>
                  <a:txBody>
                    <a:bodyPr/>
                    <a:lstStyle/>
                    <a:p>
                      <a:r>
                        <a:rPr lang="en-US" altLang="zh-CN" dirty="0"/>
                        <a:t>5</a:t>
                      </a:r>
                      <a:endParaRPr lang="zh-CN" altLang="en-US" dirty="0"/>
                    </a:p>
                  </a:txBody>
                  <a:tcPr/>
                </a:tc>
                <a:tc>
                  <a:txBody>
                    <a:bodyPr/>
                    <a:lstStyle/>
                    <a:p>
                      <a:r>
                        <a:rPr lang="en-US" altLang="zh-CN" dirty="0"/>
                        <a:t>6</a:t>
                      </a:r>
                      <a:endParaRPr lang="zh-CN" altLang="en-US" dirty="0"/>
                    </a:p>
                  </a:txBody>
                  <a:tcPr/>
                </a:tc>
                <a:tc>
                  <a:txBody>
                    <a:bodyPr/>
                    <a:lstStyle/>
                    <a:p>
                      <a:r>
                        <a:rPr lang="en-US" altLang="zh-CN" dirty="0"/>
                        <a:t>7</a:t>
                      </a:r>
                      <a:endParaRPr lang="zh-CN" altLang="en-US" dirty="0"/>
                    </a:p>
                  </a:txBody>
                  <a:tcPr/>
                </a:tc>
                <a:tc>
                  <a:txBody>
                    <a:bodyPr/>
                    <a:lstStyle/>
                    <a:p>
                      <a:r>
                        <a:rPr lang="en-US" altLang="zh-CN" dirty="0"/>
                        <a:t>8</a:t>
                      </a:r>
                      <a:endParaRPr lang="zh-CN" altLang="en-US" dirty="0"/>
                    </a:p>
                  </a:txBody>
                  <a:tcPr/>
                </a:tc>
                <a:tc>
                  <a:txBody>
                    <a:bodyPr/>
                    <a:lstStyle/>
                    <a:p>
                      <a:r>
                        <a:rPr lang="en-US" altLang="zh-CN" dirty="0"/>
                        <a:t>9</a:t>
                      </a:r>
                      <a:endParaRPr lang="zh-CN" altLang="en-US" dirty="0"/>
                    </a:p>
                  </a:txBody>
                  <a:tcPr/>
                </a:tc>
                <a:extLst>
                  <a:ext uri="{0D108BD9-81ED-4DB2-BD59-A6C34878D82A}">
                    <a16:rowId xmlns:a16="http://schemas.microsoft.com/office/drawing/2014/main" val="4248466813"/>
                  </a:ext>
                </a:extLst>
              </a:tr>
            </a:tbl>
          </a:graphicData>
        </a:graphic>
      </p:graphicFrame>
    </p:spTree>
    <p:extLst>
      <p:ext uri="{BB962C8B-B14F-4D97-AF65-F5344CB8AC3E}">
        <p14:creationId xmlns:p14="http://schemas.microsoft.com/office/powerpoint/2010/main" val="3965650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8273C3-55B5-E4D0-EE97-284706831F59}"/>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0E152F21-5A66-B81B-203F-20AF2BE63424}"/>
              </a:ext>
            </a:extLst>
          </p:cNvPr>
          <p:cNvSpPr>
            <a:spLocks noGrp="1"/>
          </p:cNvSpPr>
          <p:nvPr>
            <p:ph type="title"/>
          </p:nvPr>
        </p:nvSpPr>
        <p:spPr/>
        <p:txBody>
          <a:bodyPr/>
          <a:lstStyle/>
          <a:p>
            <a:r>
              <a:rPr lang="en-US" altLang="zh-CN" dirty="0"/>
              <a:t>C-</a:t>
            </a:r>
            <a:r>
              <a:rPr lang="zh-CN" altLang="en-US" b="0" i="0" dirty="0">
                <a:solidFill>
                  <a:srgbClr val="FFFFFF"/>
                </a:solidFill>
                <a:effectLst/>
                <a:latin typeface="system"/>
              </a:rPr>
              <a:t>按闹分配</a:t>
            </a:r>
            <a:endParaRPr lang="zh-CN" altLang="en-US" dirty="0"/>
          </a:p>
        </p:txBody>
      </p:sp>
      <p:sp>
        <p:nvSpPr>
          <p:cNvPr id="3" name="内容占位符 2">
            <a:extLst>
              <a:ext uri="{FF2B5EF4-FFF2-40B4-BE49-F238E27FC236}">
                <a16:creationId xmlns:a16="http://schemas.microsoft.com/office/drawing/2014/main" id="{9FCEAA06-3CAE-A78F-8E54-EF5BAFA05E6D}"/>
              </a:ext>
            </a:extLst>
          </p:cNvPr>
          <p:cNvSpPr>
            <a:spLocks noGrp="1"/>
          </p:cNvSpPr>
          <p:nvPr>
            <p:ph idx="1"/>
          </p:nvPr>
        </p:nvSpPr>
        <p:spPr>
          <a:xfrm>
            <a:off x="838200" y="1825624"/>
            <a:ext cx="10515600" cy="4792889"/>
          </a:xfrm>
        </p:spPr>
        <p:txBody>
          <a:bodyPr>
            <a:normAutofit fontScale="85000" lnSpcReduction="20000"/>
          </a:bodyPr>
          <a:lstStyle/>
          <a:p>
            <a:pPr>
              <a:lnSpc>
                <a:spcPct val="120000"/>
              </a:lnSpc>
            </a:pPr>
            <a:r>
              <a:rPr lang="zh-CN" altLang="en-US" dirty="0"/>
              <a:t>办事大厅目前有</a:t>
            </a:r>
            <a:r>
              <a:rPr lang="en-US" altLang="zh-CN" dirty="0"/>
              <a:t>n</a:t>
            </a:r>
            <a:r>
              <a:rPr lang="zh-CN" altLang="en-US" dirty="0"/>
              <a:t>个人和一个办事窗口，每个人都要在这个窗口办事，第</a:t>
            </a:r>
            <a:r>
              <a:rPr lang="en-US" altLang="zh-CN" dirty="0" err="1"/>
              <a:t>i</a:t>
            </a:r>
            <a:r>
              <a:rPr lang="zh-CN" altLang="en-US" dirty="0"/>
              <a:t>个人办事所需时间为</a:t>
            </a:r>
            <a:r>
              <a:rPr lang="en-US" altLang="zh-CN" dirty="0" err="1"/>
              <a:t>ti</a:t>
            </a:r>
            <a:r>
              <a:rPr lang="en-US" altLang="zh-CN" dirty="0" err="1">
                <a:effectLst/>
              </a:rPr>
              <a:t>i</a:t>
            </a:r>
            <a:r>
              <a:rPr lang="zh-CN" altLang="en-US" dirty="0"/>
              <a:t>。</a:t>
            </a:r>
            <a:endParaRPr lang="en-US" altLang="zh-CN" dirty="0"/>
          </a:p>
          <a:p>
            <a:pPr>
              <a:lnSpc>
                <a:spcPct val="120000"/>
              </a:lnSpc>
            </a:pPr>
            <a:r>
              <a:rPr lang="zh-CN" altLang="en-US" dirty="0"/>
              <a:t>时刻</a:t>
            </a:r>
            <a:r>
              <a:rPr lang="en-US" altLang="zh-CN" dirty="0"/>
              <a:t>0</a:t>
            </a:r>
            <a:r>
              <a:rPr lang="zh-CN" altLang="en-US" dirty="0"/>
              <a:t>所有人都进入办事大厅，第</a:t>
            </a:r>
            <a:r>
              <a:rPr lang="en-US" altLang="zh-CN" dirty="0" err="1"/>
              <a:t>i</a:t>
            </a:r>
            <a:r>
              <a:rPr lang="zh-CN" altLang="en-US" dirty="0"/>
              <a:t>个人的不满意度</a:t>
            </a:r>
            <a:r>
              <a:rPr lang="en-US" altLang="zh-CN" dirty="0"/>
              <a:t>Di</a:t>
            </a:r>
            <a:r>
              <a:rPr lang="zh-CN" altLang="en-US" dirty="0"/>
              <a:t>定义为他的事情办完的那个时刻。定义所有人的总不满意度</a:t>
            </a:r>
            <a:r>
              <a:rPr lang="en-US" altLang="zh-CN" dirty="0"/>
              <a:t>S=</a:t>
            </a:r>
            <a:r>
              <a:rPr lang="en-US" altLang="zh-CN" dirty="0" err="1"/>
              <a:t>ΣDi</a:t>
            </a:r>
            <a:r>
              <a:rPr lang="zh-CN" altLang="en-US" dirty="0"/>
              <a:t>。</a:t>
            </a:r>
            <a:endParaRPr lang="en-US" altLang="zh-CN" dirty="0"/>
          </a:p>
          <a:p>
            <a:pPr>
              <a:lnSpc>
                <a:spcPct val="120000"/>
              </a:lnSpc>
            </a:pPr>
            <a:r>
              <a:rPr lang="zh-CN" altLang="en-US" dirty="0"/>
              <a:t>办事处工作人员会合理安排办事顺序，使得总不满意度最小，记为</a:t>
            </a:r>
            <a:r>
              <a:rPr lang="en-US" altLang="zh-CN" dirty="0" err="1"/>
              <a:t>Smin</a:t>
            </a:r>
            <a:r>
              <a:rPr lang="zh-CN" altLang="en-US" dirty="0"/>
              <a:t>​。</a:t>
            </a:r>
            <a:endParaRPr lang="en-US" altLang="zh-CN" dirty="0"/>
          </a:p>
          <a:p>
            <a:pPr>
              <a:lnSpc>
                <a:spcPct val="120000"/>
              </a:lnSpc>
            </a:pPr>
            <a:r>
              <a:rPr lang="zh-CN" altLang="en-US" dirty="0"/>
              <a:t>现在，很急的鸡来办事了，鸡可以在任意时刻要求工作人员放下手头的事情，立刻来处理鸡的事情，鸡的事情需要</a:t>
            </a:r>
            <a:r>
              <a:rPr lang="en-US" altLang="zh-CN" dirty="0" err="1"/>
              <a:t>tc</a:t>
            </a:r>
            <a:r>
              <a:rPr lang="zh-CN" altLang="en-US" dirty="0"/>
              <a:t>​时间处理完成。假设鸡插队后其余</a:t>
            </a:r>
            <a:r>
              <a:rPr lang="en-US" altLang="zh-CN" dirty="0"/>
              <a:t>n</a:t>
            </a:r>
            <a:r>
              <a:rPr lang="zh-CN" altLang="en-US" dirty="0"/>
              <a:t>人的总不满意度最小值变为</a:t>
            </a:r>
            <a:r>
              <a:rPr lang="en-US" altLang="zh-CN" dirty="0"/>
              <a:t>Sc</a:t>
            </a:r>
            <a:r>
              <a:rPr lang="zh-CN" altLang="en-US" dirty="0"/>
              <a:t>​，若</a:t>
            </a:r>
            <a:r>
              <a:rPr lang="en-US" altLang="zh-CN" dirty="0" err="1"/>
              <a:t>Sc−Smin≤M</a:t>
            </a:r>
            <a:r>
              <a:rPr lang="en-US" altLang="zh-CN" dirty="0"/>
              <a:t> </a:t>
            </a:r>
            <a:r>
              <a:rPr lang="zh-CN" altLang="en-US" dirty="0"/>
              <a:t>，则工作人员将允许鸡的插队，否则工作人员将拒绝。</a:t>
            </a:r>
            <a:r>
              <a:rPr lang="en-US" altLang="zh-CN" dirty="0"/>
              <a:t>M</a:t>
            </a:r>
            <a:r>
              <a:rPr lang="zh-CN" altLang="en-US" dirty="0"/>
              <a:t>是工作人员的容忍限度。</a:t>
            </a:r>
            <a:endParaRPr lang="en-US" altLang="zh-CN" dirty="0"/>
          </a:p>
          <a:p>
            <a:pPr>
              <a:lnSpc>
                <a:spcPct val="120000"/>
              </a:lnSpc>
            </a:pPr>
            <a:r>
              <a:rPr lang="zh-CN" altLang="en-US" dirty="0"/>
              <a:t>现在，请你回答</a:t>
            </a:r>
            <a:r>
              <a:rPr lang="en-US" altLang="zh-CN" dirty="0"/>
              <a:t>Q</a:t>
            </a:r>
            <a:r>
              <a:rPr lang="zh-CN" altLang="en-US" dirty="0"/>
              <a:t>组询问，即当工作人员的容忍限度为</a:t>
            </a:r>
            <a:r>
              <a:rPr lang="en-US" altLang="zh-CN" dirty="0"/>
              <a:t>M</a:t>
            </a:r>
            <a:r>
              <a:rPr lang="zh-CN" altLang="en-US" dirty="0"/>
              <a:t>时，鸡最早能在哪个时刻办完事。</a:t>
            </a:r>
          </a:p>
        </p:txBody>
      </p:sp>
    </p:spTree>
    <p:extLst>
      <p:ext uri="{BB962C8B-B14F-4D97-AF65-F5344CB8AC3E}">
        <p14:creationId xmlns:p14="http://schemas.microsoft.com/office/powerpoint/2010/main" val="3399637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6BDA17-9BB0-8156-26EB-39094A44A3F2}"/>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7358C090-CEA1-71E1-7BDF-8FC6628D868C}"/>
              </a:ext>
            </a:extLst>
          </p:cNvPr>
          <p:cNvSpPr>
            <a:spLocks noGrp="1"/>
          </p:cNvSpPr>
          <p:nvPr>
            <p:ph type="title"/>
          </p:nvPr>
        </p:nvSpPr>
        <p:spPr/>
        <p:txBody>
          <a:bodyPr/>
          <a:lstStyle/>
          <a:p>
            <a:endParaRPr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0E81BE52-DDC0-F277-87E6-35255539A386}"/>
                  </a:ext>
                </a:extLst>
              </p:cNvPr>
              <p:cNvSpPr>
                <a:spLocks noGrp="1"/>
              </p:cNvSpPr>
              <p:nvPr>
                <p:ph idx="1"/>
              </p:nvPr>
            </p:nvSpPr>
            <p:spPr/>
            <p:txBody>
              <a:bodyPr>
                <a:normAutofit/>
              </a:bodyPr>
              <a:lstStyle/>
              <a:p>
                <a:r>
                  <a:rPr lang="en-US" altLang="zh-CN" dirty="0" err="1"/>
                  <a:t>Smin</a:t>
                </a:r>
                <a:r>
                  <a:rPr lang="zh-CN" altLang="en-US" dirty="0"/>
                  <a:t>怎么算？ 为什么？</a:t>
                </a:r>
                <a:endParaRPr lang="en-US" altLang="zh-CN" dirty="0"/>
              </a:p>
              <a:p>
                <a:r>
                  <a:rPr lang="en-US" altLang="zh-CN" dirty="0"/>
                  <a:t>Sc−</a:t>
                </a:r>
                <a:r>
                  <a:rPr lang="en-US" altLang="zh-CN" dirty="0" err="1"/>
                  <a:t>Smin</a:t>
                </a:r>
                <a:r>
                  <a:rPr lang="en-US" altLang="zh-CN" dirty="0"/>
                  <a:t> </a:t>
                </a:r>
                <a:r>
                  <a:rPr lang="zh-CN" altLang="en-US" dirty="0"/>
                  <a:t>又是什么？</a:t>
                </a:r>
                <a:endParaRPr lang="en-US" altLang="zh-CN" dirty="0"/>
              </a:p>
              <a:p>
                <a:endParaRPr lang="en-US" altLang="zh-CN" dirty="0"/>
              </a:p>
              <a:p>
                <a:r>
                  <a:rPr lang="zh-CN" altLang="en-US" dirty="0"/>
                  <a:t>插队之后后面有多少人  这些人都需要多等鸡的办事时间</a:t>
                </a:r>
                <a:endParaRPr lang="en-US" altLang="zh-CN" dirty="0"/>
              </a:p>
              <a:p>
                <a:r>
                  <a:rPr lang="en-US" altLang="zh-CN" dirty="0"/>
                  <a:t>——</a:t>
                </a:r>
                <a:r>
                  <a:rPr lang="zh-CN" altLang="en-US" dirty="0"/>
                  <a:t>排在鸡后面的人数</a:t>
                </a:r>
                <a:r>
                  <a:rPr lang="en-US" altLang="zh-CN" dirty="0"/>
                  <a:t>*Tc</a:t>
                </a:r>
              </a:p>
              <a:p>
                <a:r>
                  <a:rPr lang="zh-CN" altLang="en-US" dirty="0"/>
                  <a:t>所以最多的人数是</a:t>
                </a:r>
                <a14:m>
                  <m:oMath xmlns:m="http://schemas.openxmlformats.org/officeDocument/2006/math">
                    <m:d>
                      <m:dPr>
                        <m:begChr m:val="⌊"/>
                        <m:endChr m:val="⌋"/>
                        <m:ctrlPr>
                          <a:rPr lang="zh-CN" altLang="en-US" i="1" smtClean="0">
                            <a:latin typeface="Cambria Math" panose="02040503050406030204" pitchFamily="18" charset="0"/>
                          </a:rPr>
                        </m:ctrlPr>
                      </m:dPr>
                      <m:e>
                        <m:r>
                          <a:rPr lang="en-US" altLang="zh-CN" b="0" i="1" smtClean="0">
                            <a:latin typeface="Cambria Math" panose="02040503050406030204" pitchFamily="18" charset="0"/>
                          </a:rPr>
                          <m:t>𝑀</m:t>
                        </m:r>
                        <m:r>
                          <a:rPr lang="en-US" altLang="zh-CN" b="0" i="1" smtClean="0">
                            <a:latin typeface="Cambria Math" panose="02040503050406030204" pitchFamily="18" charset="0"/>
                          </a:rPr>
                          <m:t>/</m:t>
                        </m:r>
                        <m:r>
                          <a:rPr lang="en-US" altLang="zh-CN" b="0" i="1" smtClean="0">
                            <a:latin typeface="Cambria Math" panose="02040503050406030204" pitchFamily="18" charset="0"/>
                          </a:rPr>
                          <m:t>𝑇𝑐</m:t>
                        </m:r>
                      </m:e>
                    </m:d>
                  </m:oMath>
                </a14:m>
                <a:endParaRPr lang="en-US" altLang="zh-CN" dirty="0"/>
              </a:p>
              <a:p>
                <a:r>
                  <a:rPr lang="zh-CN" altLang="en-US" dirty="0"/>
                  <a:t>鸡的等待时间就是前</a:t>
                </a:r>
                <a:r>
                  <a:rPr lang="en-US" altLang="zh-CN" dirty="0"/>
                  <a:t>n-</a:t>
                </a:r>
                <a:r>
                  <a:rPr lang="zh-CN" altLang="en-US" dirty="0"/>
                  <a:t> </a:t>
                </a:r>
                <a14:m>
                  <m:oMath xmlns:m="http://schemas.openxmlformats.org/officeDocument/2006/math">
                    <m:d>
                      <m:dPr>
                        <m:begChr m:val="⌊"/>
                        <m:endChr m:val="⌋"/>
                        <m:ctrlPr>
                          <a:rPr lang="zh-CN" altLang="en-US" i="1" smtClean="0">
                            <a:latin typeface="Cambria Math" panose="02040503050406030204" pitchFamily="18" charset="0"/>
                          </a:rPr>
                        </m:ctrlPr>
                      </m:dPr>
                      <m:e>
                        <m:r>
                          <a:rPr lang="en-US" altLang="zh-CN" b="0" i="1" smtClean="0">
                            <a:latin typeface="Cambria Math" panose="02040503050406030204" pitchFamily="18" charset="0"/>
                          </a:rPr>
                          <m:t>𝑀</m:t>
                        </m:r>
                        <m:r>
                          <a:rPr lang="en-US" altLang="zh-CN" b="0" i="1" smtClean="0">
                            <a:latin typeface="Cambria Math" panose="02040503050406030204" pitchFamily="18" charset="0"/>
                          </a:rPr>
                          <m:t>/</m:t>
                        </m:r>
                        <m:r>
                          <a:rPr lang="en-US" altLang="zh-CN" b="0" i="1" smtClean="0">
                            <a:latin typeface="Cambria Math" panose="02040503050406030204" pitchFamily="18" charset="0"/>
                          </a:rPr>
                          <m:t>𝑇𝑐</m:t>
                        </m:r>
                      </m:e>
                    </m:d>
                    <m:r>
                      <a:rPr lang="zh-CN" altLang="en-US" i="1">
                        <a:latin typeface="Cambria Math" panose="02040503050406030204" pitchFamily="18" charset="0"/>
                      </a:rPr>
                      <m:t>个</m:t>
                    </m:r>
                  </m:oMath>
                </a14:m>
                <a:r>
                  <a:rPr lang="zh-CN" altLang="en-US" dirty="0"/>
                  <a:t>人的总时间</a:t>
                </a:r>
                <a:endParaRPr lang="en-US" altLang="zh-CN" dirty="0"/>
              </a:p>
              <a:p>
                <a:r>
                  <a:rPr lang="zh-CN" altLang="en-US" dirty="0"/>
                  <a:t>这个总时间怎么能不循环的算出来</a:t>
                </a:r>
                <a:endParaRPr lang="en-US" altLang="zh-CN" dirty="0"/>
              </a:p>
              <a:p>
                <a:endParaRPr lang="en-US" altLang="zh-CN" dirty="0"/>
              </a:p>
            </p:txBody>
          </p:sp>
        </mc:Choice>
        <mc:Fallback xmlns="">
          <p:sp>
            <p:nvSpPr>
              <p:cNvPr id="3" name="内容占位符 2">
                <a:extLst>
                  <a:ext uri="{FF2B5EF4-FFF2-40B4-BE49-F238E27FC236}">
                    <a16:creationId xmlns:a16="http://schemas.microsoft.com/office/drawing/2014/main" id="{0E81BE52-DDC0-F277-87E6-35255539A386}"/>
                  </a:ext>
                </a:extLst>
              </p:cNvPr>
              <p:cNvSpPr>
                <a:spLocks noGrp="1" noRot="1" noChangeAspect="1" noMove="1" noResize="1" noEditPoints="1" noAdjustHandles="1" noChangeArrowheads="1" noChangeShapeType="1" noTextEdit="1"/>
              </p:cNvSpPr>
              <p:nvPr>
                <p:ph idx="1"/>
              </p:nvPr>
            </p:nvSpPr>
            <p:spPr>
              <a:blipFill>
                <a:blip r:embed="rId2"/>
                <a:stretch>
                  <a:fillRect l="-1043" t="-238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528419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2B8190-1159-4123-2EAB-683FA0462D31}"/>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17E37577-D307-A691-8FD0-BBBAD1A3E26B}"/>
              </a:ext>
            </a:extLst>
          </p:cNvPr>
          <p:cNvSpPr>
            <a:spLocks noGrp="1"/>
          </p:cNvSpPr>
          <p:nvPr>
            <p:ph type="title"/>
          </p:nvPr>
        </p:nvSpPr>
        <p:spPr/>
        <p:txBody>
          <a:bodyPr/>
          <a:lstStyle/>
          <a:p>
            <a:r>
              <a:rPr lang="en-US" altLang="zh-CN" dirty="0"/>
              <a:t>G-</a:t>
            </a:r>
            <a:r>
              <a:rPr lang="en-US" altLang="zh-CN" b="0" i="0" dirty="0">
                <a:solidFill>
                  <a:srgbClr val="FFFFFF"/>
                </a:solidFill>
                <a:effectLst/>
                <a:latin typeface="system"/>
              </a:rPr>
              <a:t> why</a:t>
            </a:r>
            <a:r>
              <a:rPr lang="zh-CN" altLang="en-US" b="0" i="0" dirty="0">
                <a:solidFill>
                  <a:srgbClr val="FFFFFF"/>
                </a:solidFill>
                <a:effectLst/>
                <a:latin typeface="system"/>
              </a:rPr>
              <a:t>买外卖</a:t>
            </a:r>
            <a:endParaRPr lang="zh-CN" altLang="en-US" dirty="0"/>
          </a:p>
        </p:txBody>
      </p:sp>
      <p:sp>
        <p:nvSpPr>
          <p:cNvPr id="3" name="内容占位符 2">
            <a:extLst>
              <a:ext uri="{FF2B5EF4-FFF2-40B4-BE49-F238E27FC236}">
                <a16:creationId xmlns:a16="http://schemas.microsoft.com/office/drawing/2014/main" id="{B1435C37-9B4F-6299-97E8-B135D6D9352A}"/>
              </a:ext>
            </a:extLst>
          </p:cNvPr>
          <p:cNvSpPr>
            <a:spLocks noGrp="1"/>
          </p:cNvSpPr>
          <p:nvPr>
            <p:ph idx="1"/>
          </p:nvPr>
        </p:nvSpPr>
        <p:spPr/>
        <p:txBody>
          <a:bodyPr>
            <a:normAutofit/>
          </a:bodyPr>
          <a:lstStyle/>
          <a:p>
            <a:r>
              <a:rPr lang="zh-CN" altLang="en-US" dirty="0"/>
              <a:t>鸡很饿，鸡要吃外卖，今天点份炸鸡外卖！</a:t>
            </a:r>
            <a:endParaRPr lang="en-US" altLang="zh-CN" dirty="0"/>
          </a:p>
          <a:p>
            <a:r>
              <a:rPr lang="zh-CN" altLang="en-US" dirty="0"/>
              <a:t>鸡使用的外卖程序有若干个满减优惠，第</a:t>
            </a:r>
            <a:r>
              <a:rPr lang="en-US" altLang="zh-CN" dirty="0" err="1"/>
              <a:t>i</a:t>
            </a:r>
            <a:r>
              <a:rPr lang="zh-CN" altLang="en-US" dirty="0"/>
              <a:t>个优惠可以表示为</a:t>
            </a:r>
            <a:r>
              <a:rPr lang="en-US" altLang="zh-CN" dirty="0"/>
              <a:t>"</a:t>
            </a:r>
            <a:r>
              <a:rPr lang="zh-CN" altLang="en-US" dirty="0"/>
              <a:t>满</a:t>
            </a:r>
            <a:r>
              <a:rPr lang="en-US" altLang="zh-CN" dirty="0"/>
              <a:t>ai</a:t>
            </a:r>
            <a:r>
              <a:rPr lang="zh-CN" altLang="en-US" dirty="0"/>
              <a:t>元减</a:t>
            </a:r>
            <a:r>
              <a:rPr lang="en-US" altLang="zh-CN" dirty="0"/>
              <a:t>bi</a:t>
            </a:r>
            <a:r>
              <a:rPr lang="zh-CN" altLang="en-US" dirty="0"/>
              <a:t>​元</a:t>
            </a:r>
            <a:r>
              <a:rPr lang="en-US" altLang="zh-CN" dirty="0"/>
              <a:t>"</a:t>
            </a:r>
            <a:r>
              <a:rPr lang="zh-CN" altLang="en-US" dirty="0"/>
              <a:t>，多个满减优惠可以叠加。</a:t>
            </a:r>
            <a:endParaRPr lang="en-US" altLang="zh-CN" dirty="0"/>
          </a:p>
          <a:p>
            <a:r>
              <a:rPr lang="zh-CN" altLang="en-US" dirty="0"/>
              <a:t>满减的具体结算流程是：假设鸡购买的食物原价共为</a:t>
            </a:r>
            <a:r>
              <a:rPr lang="en-US" altLang="zh-CN" dirty="0"/>
              <a:t>x</a:t>
            </a:r>
            <a:r>
              <a:rPr lang="zh-CN" altLang="en-US" dirty="0"/>
              <a:t>元，则所有满足</a:t>
            </a:r>
            <a:r>
              <a:rPr lang="en-US" altLang="zh-CN" dirty="0" err="1"/>
              <a:t>x≥ai</a:t>
            </a:r>
            <a:r>
              <a:rPr lang="zh-CN" altLang="en-US" dirty="0"/>
              <a:t>​的满减优惠都可以一起同时被使用，优惠后价格记为</a:t>
            </a:r>
            <a:r>
              <a:rPr lang="en-US" altLang="zh-CN" dirty="0"/>
              <a:t>y</a:t>
            </a:r>
            <a:r>
              <a:rPr lang="zh-CN" altLang="en-US" dirty="0"/>
              <a:t>，则鸡只要支付</a:t>
            </a:r>
            <a:r>
              <a:rPr lang="en-US" altLang="zh-CN" dirty="0">
                <a:effectLst/>
              </a:rPr>
              <a:t>y</a:t>
            </a:r>
            <a:r>
              <a:rPr lang="zh-CN" altLang="en-US" dirty="0"/>
              <a:t>元就可以了（若</a:t>
            </a:r>
            <a:r>
              <a:rPr lang="en-US" altLang="zh-CN" dirty="0"/>
              <a:t>y≤0</a:t>
            </a:r>
            <a:r>
              <a:rPr lang="zh-CN" altLang="en-US" dirty="0"/>
              <a:t>则不需要支付）。</a:t>
            </a:r>
            <a:endParaRPr lang="en-US" altLang="zh-CN" dirty="0"/>
          </a:p>
          <a:p>
            <a:r>
              <a:rPr lang="zh-CN" altLang="en-US" dirty="0"/>
              <a:t>现在，鸡的手机里一共只有</a:t>
            </a:r>
            <a:r>
              <a:rPr lang="en-US" altLang="zh-CN" dirty="0"/>
              <a:t>m</a:t>
            </a:r>
            <a:r>
              <a:rPr lang="zh-CN" altLang="en-US" dirty="0"/>
              <a:t>元钱，鸡想知道，他所购买的食物原价</a:t>
            </a:r>
            <a:r>
              <a:rPr lang="en-US" altLang="zh-CN" dirty="0"/>
              <a:t>xxx</a:t>
            </a:r>
            <a:r>
              <a:rPr lang="zh-CN" altLang="en-US" dirty="0"/>
              <a:t>最多为多少。</a:t>
            </a:r>
          </a:p>
        </p:txBody>
      </p:sp>
    </p:spTree>
    <p:extLst>
      <p:ext uri="{BB962C8B-B14F-4D97-AF65-F5344CB8AC3E}">
        <p14:creationId xmlns:p14="http://schemas.microsoft.com/office/powerpoint/2010/main" val="275074634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3">
          <a:schemeClr val="accent5"/>
        </a:lnRef>
        <a:fillRef idx="0">
          <a:schemeClr val="accent5"/>
        </a:fillRef>
        <a:effectRef idx="2">
          <a:schemeClr val="accent5"/>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969</TotalTime>
  <Words>3580</Words>
  <Application>Microsoft Office PowerPoint</Application>
  <PresentationFormat>宽屏</PresentationFormat>
  <Paragraphs>253</Paragraphs>
  <Slides>46</Slides>
  <Notes>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46</vt:i4>
      </vt:variant>
    </vt:vector>
  </HeadingPairs>
  <TitlesOfParts>
    <vt:vector size="55" baseType="lpstr">
      <vt:lpstr>HarmonyOS Sans SC</vt:lpstr>
      <vt:lpstr>HarmonyOS Sans SC Light</vt:lpstr>
      <vt:lpstr>system</vt:lpstr>
      <vt:lpstr>等线</vt:lpstr>
      <vt:lpstr>思源黑体 Normal</vt:lpstr>
      <vt:lpstr>Arial</vt:lpstr>
      <vt:lpstr>Cambria Math</vt:lpstr>
      <vt:lpstr>Montserrat SemiBold</vt:lpstr>
      <vt:lpstr>Office 主题​​</vt:lpstr>
      <vt:lpstr>2024牛客寒假 算法基础集训</vt:lpstr>
      <vt:lpstr>讲题顺序：AMCGBELIHFKJD</vt:lpstr>
      <vt:lpstr>A- DFS搜索</vt:lpstr>
      <vt:lpstr>M-牛客老粉才知道的秘密</vt:lpstr>
      <vt:lpstr>PowerPoint 演示文稿</vt:lpstr>
      <vt:lpstr>PowerPoint 演示文稿</vt:lpstr>
      <vt:lpstr>C-按闹分配</vt:lpstr>
      <vt:lpstr>PowerPoint 演示文稿</vt:lpstr>
      <vt:lpstr>G- why买外卖</vt:lpstr>
      <vt:lpstr>PowerPoint 演示文稿</vt:lpstr>
      <vt:lpstr>PowerPoint 演示文稿</vt:lpstr>
      <vt:lpstr>B-关鸡</vt:lpstr>
      <vt:lpstr>PowerPoint 演示文稿</vt:lpstr>
      <vt:lpstr>E-本题又主要考察了贪心</vt:lpstr>
      <vt:lpstr>PowerPoint 演示文稿</vt:lpstr>
      <vt:lpstr>搜索</vt:lpstr>
      <vt:lpstr>PowerPoint 演示文稿</vt:lpstr>
      <vt:lpstr>PowerPoint 演示文稿</vt:lpstr>
      <vt:lpstr>PowerPoint 演示文稿</vt:lpstr>
      <vt:lpstr>PowerPoint 演示文稿</vt:lpstr>
      <vt:lpstr>PowerPoint 演示文稿</vt:lpstr>
      <vt:lpstr>L-要有光</vt:lpstr>
      <vt:lpstr>PowerPoint 演示文稿</vt:lpstr>
      <vt:lpstr>PowerPoint 演示文稿</vt:lpstr>
      <vt:lpstr>PowerPoint 演示文稿</vt:lpstr>
      <vt:lpstr>I- It's bertrand paradox. Again!</vt:lpstr>
      <vt:lpstr>PowerPoint 演示文稿</vt:lpstr>
      <vt:lpstr>PowerPoint 演示文稿</vt:lpstr>
      <vt:lpstr>H- 01背包，但是bit</vt:lpstr>
      <vt:lpstr>PowerPoint 演示文稿</vt:lpstr>
      <vt:lpstr>PowerPoint 演示文稿</vt:lpstr>
      <vt:lpstr>F-鸡数题！</vt:lpstr>
      <vt:lpstr>PowerPoint 演示文稿</vt:lpstr>
      <vt:lpstr>PowerPoint 演示文稿</vt:lpstr>
      <vt:lpstr>PowerPoint 演示文稿</vt:lpstr>
      <vt:lpstr>容斥原理</vt:lpstr>
      <vt:lpstr>PowerPoint 演示文稿</vt:lpstr>
      <vt:lpstr>PowerPoint 演示文稿</vt:lpstr>
      <vt:lpstr>PowerPoint 演示文稿</vt:lpstr>
      <vt:lpstr>PowerPoint 演示文稿</vt:lpstr>
      <vt:lpstr>K-牛镇公务员考试</vt:lpstr>
      <vt:lpstr>PowerPoint 演示文稿</vt:lpstr>
      <vt:lpstr>PowerPoint 演示文稿</vt:lpstr>
      <vt:lpstr>J-又鸟之亦心</vt:lpstr>
      <vt:lpstr>D-数组成鸡</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62812</dc:creator>
  <cp:lastModifiedBy>Siyu Deng</cp:lastModifiedBy>
  <cp:revision>64</cp:revision>
  <dcterms:created xsi:type="dcterms:W3CDTF">2022-11-07T03:06:08Z</dcterms:created>
  <dcterms:modified xsi:type="dcterms:W3CDTF">2024-02-04T08:58:09Z</dcterms:modified>
</cp:coreProperties>
</file>

<file path=docProps/thumbnail.jpeg>
</file>